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24124" y="690563"/>
            <a:ext cx="7468553" cy="3886200"/>
          </a:xfrm>
          <a:prstGeom prst="rect">
            <a:avLst/>
          </a:prstGeom>
          <a:noFill/>
          <a:ln/>
        </p:spPr>
        <p:txBody>
          <a:bodyPr wrap="square" rtlCol="0" anchor="t"/>
          <a:lstStyle/>
          <a:p>
            <a:pPr indent="0" marL="0">
              <a:lnSpc>
                <a:spcPts val="7650"/>
              </a:lnSpc>
              <a:buNone/>
            </a:pPr>
            <a:r>
              <a:rPr lang="en-US" sz="6120" b="1" spc="-122" kern="0" dirty="0">
                <a:solidFill>
                  <a:srgbClr val="D73AD7"/>
                </a:solidFill>
                <a:latin typeface="Source Serif Pro" pitchFamily="34" charset="0"/>
                <a:ea typeface="Source Serif Pro" pitchFamily="34" charset="-122"/>
                <a:cs typeface="Source Serif Pro" pitchFamily="34" charset="-120"/>
              </a:rPr>
              <a:t>Compound AI Systems: Unlocking the Power of Integrated AI</a:t>
            </a:r>
            <a:endParaRPr lang="en-US" sz="6120" dirty="0"/>
          </a:p>
        </p:txBody>
      </p:sp>
      <p:sp>
        <p:nvSpPr>
          <p:cNvPr id="6" name="Text 2"/>
          <p:cNvSpPr/>
          <p:nvPr/>
        </p:nvSpPr>
        <p:spPr>
          <a:xfrm>
            <a:off x="6324124" y="4935736"/>
            <a:ext cx="7468553" cy="1915120"/>
          </a:xfrm>
          <a:prstGeom prst="rect">
            <a:avLst/>
          </a:prstGeom>
          <a:noFill/>
          <a:ln/>
        </p:spPr>
        <p:txBody>
          <a:bodyPr wrap="square" rtlCol="0" anchor="t"/>
          <a:lstStyle/>
          <a:p>
            <a:pPr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 Compound AI systems are the next evolution in artificial intelligence, where multiple AI models and technologies are integrated to create more powerful, versatile, and adaptable solutions. By combining diverse AI capabilities, these systems can tackle complex problems that traditional siloed AI approaches struggle with.</a:t>
            </a:r>
            <a:endParaRPr lang="en-US" sz="1885" dirty="0"/>
          </a:p>
        </p:txBody>
      </p:sp>
      <p:sp>
        <p:nvSpPr>
          <p:cNvPr id="7" name="Shape 3"/>
          <p:cNvSpPr/>
          <p:nvPr/>
        </p:nvSpPr>
        <p:spPr>
          <a:xfrm>
            <a:off x="6324124" y="7137916"/>
            <a:ext cx="382905" cy="382905"/>
          </a:xfrm>
          <a:prstGeom prst="roundRect">
            <a:avLst>
              <a:gd name="adj" fmla="val 23878209"/>
            </a:avLst>
          </a:prstGeom>
          <a:solidFill>
            <a:srgbClr val="5BD459"/>
          </a:solidFill>
          <a:ln w="7620">
            <a:solidFill>
              <a:srgbClr val="FFFFFF"/>
            </a:solidFill>
            <a:prstDash val="solid"/>
          </a:ln>
        </p:spPr>
      </p:sp>
      <p:sp>
        <p:nvSpPr>
          <p:cNvPr id="8" name="Text 4"/>
          <p:cNvSpPr/>
          <p:nvPr/>
        </p:nvSpPr>
        <p:spPr>
          <a:xfrm>
            <a:off x="6467713" y="7280553"/>
            <a:ext cx="95607" cy="97512"/>
          </a:xfrm>
          <a:prstGeom prst="rect">
            <a:avLst/>
          </a:prstGeom>
          <a:noFill/>
          <a:ln/>
        </p:spPr>
        <p:txBody>
          <a:bodyPr wrap="none" rtlCol="0" anchor="t"/>
          <a:lstStyle/>
          <a:p>
            <a:pPr algn="ctr" indent="0" marL="0">
              <a:lnSpc>
                <a:spcPts val="768"/>
              </a:lnSpc>
              <a:buNone/>
            </a:pPr>
            <a:r>
              <a:rPr lang="en-US" sz="768" spc="-38" kern="0" dirty="0">
                <a:solidFill>
                  <a:srgbClr val="3C3838"/>
                </a:solidFill>
                <a:latin typeface="Source Sans Pro" pitchFamily="34" charset="0"/>
                <a:ea typeface="Source Sans Pro" pitchFamily="34" charset="-122"/>
                <a:cs typeface="Source Sans Pro" pitchFamily="34" charset="-120"/>
              </a:rPr>
              <a:t>SA</a:t>
            </a:r>
            <a:endParaRPr lang="en-US" sz="768" dirty="0"/>
          </a:p>
        </p:txBody>
      </p:sp>
      <p:sp>
        <p:nvSpPr>
          <p:cNvPr id="9" name="Text 5"/>
          <p:cNvSpPr/>
          <p:nvPr/>
        </p:nvSpPr>
        <p:spPr>
          <a:xfrm>
            <a:off x="6826687" y="7120057"/>
            <a:ext cx="1927384" cy="418862"/>
          </a:xfrm>
          <a:prstGeom prst="rect">
            <a:avLst/>
          </a:prstGeom>
          <a:noFill/>
          <a:ln/>
        </p:spPr>
        <p:txBody>
          <a:bodyPr wrap="none" rtlCol="0" anchor="t"/>
          <a:lstStyle/>
          <a:p>
            <a:pPr algn="l" indent="0" marL="0">
              <a:lnSpc>
                <a:spcPts val="3299"/>
              </a:lnSpc>
              <a:buNone/>
            </a:pPr>
            <a:r>
              <a:rPr lang="en-US" sz="2356" b="1" spc="-38" kern="0" dirty="0">
                <a:solidFill>
                  <a:srgbClr val="272525"/>
                </a:solidFill>
                <a:latin typeface="Source Sans Pro" pitchFamily="34" charset="0"/>
                <a:ea typeface="Source Sans Pro" pitchFamily="34" charset="-122"/>
                <a:cs typeface="Source Sans Pro" pitchFamily="34" charset="-120"/>
              </a:rPr>
              <a:t>by Shawaal Api</a:t>
            </a:r>
            <a:endParaRPr lang="en-US" sz="2356"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24124" y="2625685"/>
            <a:ext cx="5674995" cy="704017"/>
          </a:xfrm>
          <a:prstGeom prst="rect">
            <a:avLst/>
          </a:prstGeom>
          <a:noFill/>
          <a:ln/>
        </p:spPr>
        <p:txBody>
          <a:bodyPr wrap="none" rtlCol="0" anchor="t"/>
          <a:lstStyle/>
          <a:p>
            <a:pPr indent="0" marL="0">
              <a:lnSpc>
                <a:spcPts val="5544"/>
              </a:lnSpc>
              <a:buNone/>
            </a:pPr>
            <a:r>
              <a:rPr lang="en-US" sz="4435" b="1" spc="-89" kern="0" dirty="0">
                <a:solidFill>
                  <a:srgbClr val="D73AD7"/>
                </a:solidFill>
                <a:latin typeface="Source Serif Pro" pitchFamily="34" charset="0"/>
                <a:ea typeface="Source Serif Pro" pitchFamily="34" charset="-122"/>
                <a:cs typeface="Source Serif Pro" pitchFamily="34" charset="-120"/>
              </a:rPr>
              <a:t>Defining Compound AI</a:t>
            </a:r>
            <a:endParaRPr lang="en-US" sz="4435" dirty="0"/>
          </a:p>
        </p:txBody>
      </p:sp>
      <p:sp>
        <p:nvSpPr>
          <p:cNvPr id="6" name="Text 2"/>
          <p:cNvSpPr/>
          <p:nvPr/>
        </p:nvSpPr>
        <p:spPr>
          <a:xfrm>
            <a:off x="6324124" y="3688675"/>
            <a:ext cx="7468553" cy="1915120"/>
          </a:xfrm>
          <a:prstGeom prst="rect">
            <a:avLst/>
          </a:prstGeom>
          <a:noFill/>
          <a:ln/>
        </p:spPr>
        <p:txBody>
          <a:bodyPr wrap="square" rtlCol="0" anchor="t"/>
          <a:lstStyle/>
          <a:p>
            <a:pPr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 Compound AI refers to the integration of multiple AI technologies, such as machine learning, natural language processing, computer vision, and robotic control, into a unified system. This synergistic approach allows the individual components to collaborate and leverage each other's strengths, leading to enhanced performance and capabilities.</a:t>
            </a:r>
            <a:endParaRPr lang="en-US" sz="1885"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37724" y="2294215"/>
            <a:ext cx="7259241" cy="704017"/>
          </a:xfrm>
          <a:prstGeom prst="rect">
            <a:avLst/>
          </a:prstGeom>
          <a:noFill/>
          <a:ln/>
        </p:spPr>
        <p:txBody>
          <a:bodyPr wrap="none" rtlCol="0" anchor="t"/>
          <a:lstStyle/>
          <a:p>
            <a:pPr indent="0" marL="0">
              <a:lnSpc>
                <a:spcPts val="5544"/>
              </a:lnSpc>
              <a:buNone/>
            </a:pPr>
            <a:r>
              <a:rPr lang="en-US" sz="4435" b="1" spc="-89" kern="0" dirty="0">
                <a:solidFill>
                  <a:srgbClr val="D73AD7"/>
                </a:solidFill>
                <a:latin typeface="Source Serif Pro" pitchFamily="34" charset="0"/>
                <a:ea typeface="Source Serif Pro" pitchFamily="34" charset="-122"/>
                <a:cs typeface="Source Serif Pro" pitchFamily="34" charset="-120"/>
              </a:rPr>
              <a:t>Components of Compound AI</a:t>
            </a:r>
            <a:endParaRPr lang="en-US" sz="4435" dirty="0"/>
          </a:p>
        </p:txBody>
      </p:sp>
      <p:sp>
        <p:nvSpPr>
          <p:cNvPr id="5" name="Text 2"/>
          <p:cNvSpPr/>
          <p:nvPr/>
        </p:nvSpPr>
        <p:spPr>
          <a:xfrm>
            <a:off x="837724" y="3596521"/>
            <a:ext cx="2816185" cy="351949"/>
          </a:xfrm>
          <a:prstGeom prst="rect">
            <a:avLst/>
          </a:prstGeom>
          <a:noFill/>
          <a:ln/>
        </p:spPr>
        <p:txBody>
          <a:bodyPr wrap="none" rtlCol="0" anchor="t"/>
          <a:lstStyle/>
          <a:p>
            <a:pPr indent="0" marL="0">
              <a:lnSpc>
                <a:spcPts val="2772"/>
              </a:lnSpc>
              <a:buNone/>
            </a:pPr>
            <a:r>
              <a:rPr lang="en-US" sz="2218" b="1" spc="-44" kern="0" dirty="0">
                <a:solidFill>
                  <a:srgbClr val="D73AD7"/>
                </a:solidFill>
                <a:latin typeface="Source Serif Pro" pitchFamily="34" charset="0"/>
                <a:ea typeface="Source Serif Pro" pitchFamily="34" charset="-122"/>
                <a:cs typeface="Source Serif Pro" pitchFamily="34" charset="-120"/>
              </a:rPr>
              <a:t>Machine Learning</a:t>
            </a:r>
            <a:endParaRPr lang="en-US" sz="2218" dirty="0"/>
          </a:p>
        </p:txBody>
      </p:sp>
      <p:sp>
        <p:nvSpPr>
          <p:cNvPr id="6" name="Text 3"/>
          <p:cNvSpPr/>
          <p:nvPr/>
        </p:nvSpPr>
        <p:spPr>
          <a:xfrm>
            <a:off x="837724" y="4187785"/>
            <a:ext cx="3928586" cy="1532096"/>
          </a:xfrm>
          <a:prstGeom prst="rect">
            <a:avLst/>
          </a:prstGeom>
          <a:noFill/>
          <a:ln/>
        </p:spPr>
        <p:txBody>
          <a:bodyPr wrap="square" rtlCol="0" anchor="t"/>
          <a:lstStyle/>
          <a:p>
            <a:pPr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Advanced algorithms that enable systems to learn and improve from data, powering predictive analytics and decision-making.</a:t>
            </a:r>
            <a:endParaRPr lang="en-US" sz="1885" dirty="0"/>
          </a:p>
        </p:txBody>
      </p:sp>
      <p:sp>
        <p:nvSpPr>
          <p:cNvPr id="7" name="Text 4"/>
          <p:cNvSpPr/>
          <p:nvPr/>
        </p:nvSpPr>
        <p:spPr>
          <a:xfrm>
            <a:off x="5357813" y="3596521"/>
            <a:ext cx="3557111" cy="351949"/>
          </a:xfrm>
          <a:prstGeom prst="rect">
            <a:avLst/>
          </a:prstGeom>
          <a:noFill/>
          <a:ln/>
        </p:spPr>
        <p:txBody>
          <a:bodyPr wrap="none" rtlCol="0" anchor="t"/>
          <a:lstStyle/>
          <a:p>
            <a:pPr indent="0" marL="0">
              <a:lnSpc>
                <a:spcPts val="2772"/>
              </a:lnSpc>
              <a:buNone/>
            </a:pPr>
            <a:r>
              <a:rPr lang="en-US" sz="2218" b="1" spc="-44" kern="0" dirty="0">
                <a:solidFill>
                  <a:srgbClr val="D73AD7"/>
                </a:solidFill>
                <a:latin typeface="Source Serif Pro" pitchFamily="34" charset="0"/>
                <a:ea typeface="Source Serif Pro" pitchFamily="34" charset="-122"/>
                <a:cs typeface="Source Serif Pro" pitchFamily="34" charset="-120"/>
              </a:rPr>
              <a:t>Natural Language Processing</a:t>
            </a:r>
            <a:endParaRPr lang="en-US" sz="2218" dirty="0"/>
          </a:p>
        </p:txBody>
      </p:sp>
      <p:sp>
        <p:nvSpPr>
          <p:cNvPr id="8" name="Text 5"/>
          <p:cNvSpPr/>
          <p:nvPr/>
        </p:nvSpPr>
        <p:spPr>
          <a:xfrm>
            <a:off x="5357813" y="4187785"/>
            <a:ext cx="3928586" cy="1149072"/>
          </a:xfrm>
          <a:prstGeom prst="rect">
            <a:avLst/>
          </a:prstGeom>
          <a:noFill/>
          <a:ln/>
        </p:spPr>
        <p:txBody>
          <a:bodyPr wrap="square" rtlCol="0" anchor="t"/>
          <a:lstStyle/>
          <a:p>
            <a:pPr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Techniques that allow AI to understand, interpret, and generate human language, enabling natural communication.</a:t>
            </a:r>
            <a:endParaRPr lang="en-US" sz="1885" dirty="0"/>
          </a:p>
        </p:txBody>
      </p:sp>
      <p:sp>
        <p:nvSpPr>
          <p:cNvPr id="9" name="Text 6"/>
          <p:cNvSpPr/>
          <p:nvPr/>
        </p:nvSpPr>
        <p:spPr>
          <a:xfrm>
            <a:off x="9877901" y="3596521"/>
            <a:ext cx="2816185" cy="351949"/>
          </a:xfrm>
          <a:prstGeom prst="rect">
            <a:avLst/>
          </a:prstGeom>
          <a:noFill/>
          <a:ln/>
        </p:spPr>
        <p:txBody>
          <a:bodyPr wrap="none" rtlCol="0" anchor="t"/>
          <a:lstStyle/>
          <a:p>
            <a:pPr indent="0" marL="0">
              <a:lnSpc>
                <a:spcPts val="2772"/>
              </a:lnSpc>
              <a:buNone/>
            </a:pPr>
            <a:r>
              <a:rPr lang="en-US" sz="2218" b="1" spc="-44" kern="0" dirty="0">
                <a:solidFill>
                  <a:srgbClr val="D73AD7"/>
                </a:solidFill>
                <a:latin typeface="Source Serif Pro" pitchFamily="34" charset="0"/>
                <a:ea typeface="Source Serif Pro" pitchFamily="34" charset="-122"/>
                <a:cs typeface="Source Serif Pro" pitchFamily="34" charset="-120"/>
              </a:rPr>
              <a:t>Computer Vision</a:t>
            </a:r>
            <a:endParaRPr lang="en-US" sz="2218" dirty="0"/>
          </a:p>
        </p:txBody>
      </p:sp>
      <p:sp>
        <p:nvSpPr>
          <p:cNvPr id="10" name="Text 7"/>
          <p:cNvSpPr/>
          <p:nvPr/>
        </p:nvSpPr>
        <p:spPr>
          <a:xfrm>
            <a:off x="9877901" y="4187785"/>
            <a:ext cx="3928586" cy="1149072"/>
          </a:xfrm>
          <a:prstGeom prst="rect">
            <a:avLst/>
          </a:prstGeom>
          <a:noFill/>
          <a:ln/>
        </p:spPr>
        <p:txBody>
          <a:bodyPr wrap="square" rtlCol="0" anchor="t"/>
          <a:lstStyle/>
          <a:p>
            <a:pPr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Capabilities that enable AI to perceive, analyze, and interpret visual information, such as images and videos.</a:t>
            </a:r>
            <a:endParaRPr lang="en-US" sz="1885"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20221"/>
          </a:xfrm>
          <a:prstGeom prst="rect">
            <a:avLst/>
          </a:prstGeom>
        </p:spPr>
      </p:pic>
      <p:sp>
        <p:nvSpPr>
          <p:cNvPr id="5" name="Text 1"/>
          <p:cNvSpPr/>
          <p:nvPr/>
        </p:nvSpPr>
        <p:spPr>
          <a:xfrm>
            <a:off x="761643" y="3318629"/>
            <a:ext cx="5605582" cy="640080"/>
          </a:xfrm>
          <a:prstGeom prst="rect">
            <a:avLst/>
          </a:prstGeom>
          <a:noFill/>
          <a:ln/>
        </p:spPr>
        <p:txBody>
          <a:bodyPr wrap="none" rtlCol="0" anchor="t"/>
          <a:lstStyle/>
          <a:p>
            <a:pPr indent="0" marL="0">
              <a:lnSpc>
                <a:spcPts val="5040"/>
              </a:lnSpc>
              <a:buNone/>
            </a:pPr>
            <a:r>
              <a:rPr lang="en-US" sz="4032" b="1" spc="-81" kern="0" dirty="0">
                <a:solidFill>
                  <a:srgbClr val="D73AD7"/>
                </a:solidFill>
                <a:latin typeface="Source Serif Pro" pitchFamily="34" charset="0"/>
                <a:ea typeface="Source Serif Pro" pitchFamily="34" charset="-122"/>
                <a:cs typeface="Source Serif Pro" pitchFamily="34" charset="-120"/>
              </a:rPr>
              <a:t>Benefits of Compound AI</a:t>
            </a:r>
            <a:endParaRPr lang="en-US" sz="4032" dirty="0"/>
          </a:p>
        </p:txBody>
      </p:sp>
      <p:sp>
        <p:nvSpPr>
          <p:cNvPr id="6" name="Shape 2"/>
          <p:cNvSpPr/>
          <p:nvPr/>
        </p:nvSpPr>
        <p:spPr>
          <a:xfrm>
            <a:off x="761643" y="4529852"/>
            <a:ext cx="489585" cy="489585"/>
          </a:xfrm>
          <a:prstGeom prst="roundRect">
            <a:avLst>
              <a:gd name="adj" fmla="val 18669"/>
            </a:avLst>
          </a:prstGeom>
          <a:solidFill>
            <a:srgbClr val="F4D4F7"/>
          </a:solidFill>
          <a:ln w="7620">
            <a:solidFill>
              <a:srgbClr val="DABADD"/>
            </a:solidFill>
            <a:prstDash val="solid"/>
          </a:ln>
        </p:spPr>
      </p:sp>
      <p:sp>
        <p:nvSpPr>
          <p:cNvPr id="7" name="Text 3"/>
          <p:cNvSpPr/>
          <p:nvPr/>
        </p:nvSpPr>
        <p:spPr>
          <a:xfrm>
            <a:off x="929640" y="4621054"/>
            <a:ext cx="153591" cy="307181"/>
          </a:xfrm>
          <a:prstGeom prst="rect">
            <a:avLst/>
          </a:prstGeom>
          <a:noFill/>
          <a:ln/>
        </p:spPr>
        <p:txBody>
          <a:bodyPr wrap="none" rtlCol="0" anchor="t"/>
          <a:lstStyle/>
          <a:p>
            <a:pPr algn="ctr" indent="0" marL="0">
              <a:lnSpc>
                <a:spcPts val="2419"/>
              </a:lnSpc>
              <a:buNone/>
            </a:pPr>
            <a:r>
              <a:rPr lang="en-US" sz="2419" b="1" spc="-48" kern="0" dirty="0">
                <a:solidFill>
                  <a:srgbClr val="272525"/>
                </a:solidFill>
                <a:latin typeface="Source Serif Pro" pitchFamily="34" charset="0"/>
                <a:ea typeface="Source Serif Pro" pitchFamily="34" charset="-122"/>
                <a:cs typeface="Source Serif Pro" pitchFamily="34" charset="-120"/>
              </a:rPr>
              <a:t>1</a:t>
            </a:r>
            <a:endParaRPr lang="en-US" sz="2419" dirty="0"/>
          </a:p>
        </p:txBody>
      </p:sp>
      <p:sp>
        <p:nvSpPr>
          <p:cNvPr id="8" name="Text 4"/>
          <p:cNvSpPr/>
          <p:nvPr/>
        </p:nvSpPr>
        <p:spPr>
          <a:xfrm>
            <a:off x="1468755" y="4529852"/>
            <a:ext cx="3026926" cy="319921"/>
          </a:xfrm>
          <a:prstGeom prst="rect">
            <a:avLst/>
          </a:prstGeom>
          <a:noFill/>
          <a:ln/>
        </p:spPr>
        <p:txBody>
          <a:bodyPr wrap="none" rtlCol="0" anchor="t"/>
          <a:lstStyle/>
          <a:p>
            <a:pPr indent="0" marL="0">
              <a:lnSpc>
                <a:spcPts val="2520"/>
              </a:lnSpc>
              <a:buNone/>
            </a:pPr>
            <a:r>
              <a:rPr lang="en-US" sz="2016" b="1" spc="-40" kern="0" dirty="0">
                <a:solidFill>
                  <a:srgbClr val="272525"/>
                </a:solidFill>
                <a:latin typeface="Source Serif Pro" pitchFamily="34" charset="0"/>
                <a:ea typeface="Source Serif Pro" pitchFamily="34" charset="-122"/>
                <a:cs typeface="Source Serif Pro" pitchFamily="34" charset="-120"/>
              </a:rPr>
              <a:t>Enhanced Problem-Solving</a:t>
            </a:r>
            <a:endParaRPr lang="en-US" sz="2016" dirty="0"/>
          </a:p>
        </p:txBody>
      </p:sp>
      <p:sp>
        <p:nvSpPr>
          <p:cNvPr id="9" name="Text 5"/>
          <p:cNvSpPr/>
          <p:nvPr/>
        </p:nvSpPr>
        <p:spPr>
          <a:xfrm>
            <a:off x="1468755" y="4980265"/>
            <a:ext cx="5737741" cy="1044416"/>
          </a:xfrm>
          <a:prstGeom prst="rect">
            <a:avLst/>
          </a:prstGeom>
          <a:noFill/>
          <a:ln/>
        </p:spPr>
        <p:txBody>
          <a:bodyPr wrap="square" rtlCol="0" anchor="t"/>
          <a:lstStyle/>
          <a:p>
            <a:pPr indent="0" marL="0">
              <a:lnSpc>
                <a:spcPts val="2742"/>
              </a:lnSpc>
              <a:buNone/>
            </a:pPr>
            <a:r>
              <a:rPr lang="en-US" sz="1714" spc="-34" kern="0" dirty="0">
                <a:solidFill>
                  <a:srgbClr val="272525"/>
                </a:solidFill>
                <a:latin typeface="Source Sans Pro" pitchFamily="34" charset="0"/>
                <a:ea typeface="Source Sans Pro" pitchFamily="34" charset="-122"/>
                <a:cs typeface="Source Sans Pro" pitchFamily="34" charset="-120"/>
              </a:rPr>
              <a:t>Compound AI systems can tackle complex, multi-faceted problems by leveraging the combined strengths of various AI technologies.</a:t>
            </a:r>
            <a:endParaRPr lang="en-US" sz="1714" dirty="0"/>
          </a:p>
        </p:txBody>
      </p:sp>
      <p:sp>
        <p:nvSpPr>
          <p:cNvPr id="10" name="Shape 6"/>
          <p:cNvSpPr/>
          <p:nvPr/>
        </p:nvSpPr>
        <p:spPr>
          <a:xfrm>
            <a:off x="7424023" y="4529852"/>
            <a:ext cx="489585" cy="489585"/>
          </a:xfrm>
          <a:prstGeom prst="roundRect">
            <a:avLst>
              <a:gd name="adj" fmla="val 18669"/>
            </a:avLst>
          </a:prstGeom>
          <a:solidFill>
            <a:srgbClr val="F4D4F7"/>
          </a:solidFill>
          <a:ln w="7620">
            <a:solidFill>
              <a:srgbClr val="DABADD"/>
            </a:solidFill>
            <a:prstDash val="solid"/>
          </a:ln>
        </p:spPr>
      </p:sp>
      <p:sp>
        <p:nvSpPr>
          <p:cNvPr id="11" name="Text 7"/>
          <p:cNvSpPr/>
          <p:nvPr/>
        </p:nvSpPr>
        <p:spPr>
          <a:xfrm>
            <a:off x="7592020" y="4621054"/>
            <a:ext cx="153591" cy="307181"/>
          </a:xfrm>
          <a:prstGeom prst="rect">
            <a:avLst/>
          </a:prstGeom>
          <a:noFill/>
          <a:ln/>
        </p:spPr>
        <p:txBody>
          <a:bodyPr wrap="none" rtlCol="0" anchor="t"/>
          <a:lstStyle/>
          <a:p>
            <a:pPr algn="ctr" indent="0" marL="0">
              <a:lnSpc>
                <a:spcPts val="2419"/>
              </a:lnSpc>
              <a:buNone/>
            </a:pPr>
            <a:r>
              <a:rPr lang="en-US" sz="2419" b="1" spc="-48" kern="0" dirty="0">
                <a:solidFill>
                  <a:srgbClr val="272525"/>
                </a:solidFill>
                <a:latin typeface="Source Serif Pro" pitchFamily="34" charset="0"/>
                <a:ea typeface="Source Serif Pro" pitchFamily="34" charset="-122"/>
                <a:cs typeface="Source Serif Pro" pitchFamily="34" charset="-120"/>
              </a:rPr>
              <a:t>2</a:t>
            </a:r>
            <a:endParaRPr lang="en-US" sz="2419" dirty="0"/>
          </a:p>
        </p:txBody>
      </p:sp>
      <p:sp>
        <p:nvSpPr>
          <p:cNvPr id="12" name="Text 8"/>
          <p:cNvSpPr/>
          <p:nvPr/>
        </p:nvSpPr>
        <p:spPr>
          <a:xfrm>
            <a:off x="8131135" y="4529852"/>
            <a:ext cx="2560201" cy="319921"/>
          </a:xfrm>
          <a:prstGeom prst="rect">
            <a:avLst/>
          </a:prstGeom>
          <a:noFill/>
          <a:ln/>
        </p:spPr>
        <p:txBody>
          <a:bodyPr wrap="none" rtlCol="0" anchor="t"/>
          <a:lstStyle/>
          <a:p>
            <a:pPr indent="0" marL="0">
              <a:lnSpc>
                <a:spcPts val="2520"/>
              </a:lnSpc>
              <a:buNone/>
            </a:pPr>
            <a:r>
              <a:rPr lang="en-US" sz="2016" b="1" spc="-40" kern="0" dirty="0">
                <a:solidFill>
                  <a:srgbClr val="272525"/>
                </a:solidFill>
                <a:latin typeface="Source Serif Pro" pitchFamily="34" charset="0"/>
                <a:ea typeface="Source Serif Pro" pitchFamily="34" charset="-122"/>
                <a:cs typeface="Source Serif Pro" pitchFamily="34" charset="-120"/>
              </a:rPr>
              <a:t>Improved Adaptability</a:t>
            </a:r>
            <a:endParaRPr lang="en-US" sz="2016" dirty="0"/>
          </a:p>
        </p:txBody>
      </p:sp>
      <p:sp>
        <p:nvSpPr>
          <p:cNvPr id="13" name="Text 9"/>
          <p:cNvSpPr/>
          <p:nvPr/>
        </p:nvSpPr>
        <p:spPr>
          <a:xfrm>
            <a:off x="8131135" y="4980265"/>
            <a:ext cx="5737741" cy="696278"/>
          </a:xfrm>
          <a:prstGeom prst="rect">
            <a:avLst/>
          </a:prstGeom>
          <a:noFill/>
          <a:ln/>
        </p:spPr>
        <p:txBody>
          <a:bodyPr wrap="square" rtlCol="0" anchor="t"/>
          <a:lstStyle/>
          <a:p>
            <a:pPr indent="0" marL="0">
              <a:lnSpc>
                <a:spcPts val="2742"/>
              </a:lnSpc>
              <a:buNone/>
            </a:pPr>
            <a:r>
              <a:rPr lang="en-US" sz="1714" spc="-34" kern="0" dirty="0">
                <a:solidFill>
                  <a:srgbClr val="272525"/>
                </a:solidFill>
                <a:latin typeface="Source Sans Pro" pitchFamily="34" charset="0"/>
                <a:ea typeface="Source Sans Pro" pitchFamily="34" charset="-122"/>
                <a:cs typeface="Source Sans Pro" pitchFamily="34" charset="-120"/>
              </a:rPr>
              <a:t>The modular nature of compound AI allows for easy integration of new capabilities, enabling the system to adapt to evolving needs.</a:t>
            </a:r>
            <a:endParaRPr lang="en-US" sz="1714" dirty="0"/>
          </a:p>
        </p:txBody>
      </p:sp>
      <p:sp>
        <p:nvSpPr>
          <p:cNvPr id="14" name="Shape 10"/>
          <p:cNvSpPr/>
          <p:nvPr/>
        </p:nvSpPr>
        <p:spPr>
          <a:xfrm>
            <a:off x="761643" y="6487001"/>
            <a:ext cx="489585" cy="489585"/>
          </a:xfrm>
          <a:prstGeom prst="roundRect">
            <a:avLst>
              <a:gd name="adj" fmla="val 18669"/>
            </a:avLst>
          </a:prstGeom>
          <a:solidFill>
            <a:srgbClr val="F4D4F7"/>
          </a:solidFill>
          <a:ln w="7620">
            <a:solidFill>
              <a:srgbClr val="DABADD"/>
            </a:solidFill>
            <a:prstDash val="solid"/>
          </a:ln>
        </p:spPr>
      </p:sp>
      <p:sp>
        <p:nvSpPr>
          <p:cNvPr id="15" name="Text 11"/>
          <p:cNvSpPr/>
          <p:nvPr/>
        </p:nvSpPr>
        <p:spPr>
          <a:xfrm>
            <a:off x="929640" y="6578203"/>
            <a:ext cx="153591" cy="307181"/>
          </a:xfrm>
          <a:prstGeom prst="rect">
            <a:avLst/>
          </a:prstGeom>
          <a:noFill/>
          <a:ln/>
        </p:spPr>
        <p:txBody>
          <a:bodyPr wrap="none" rtlCol="0" anchor="t"/>
          <a:lstStyle/>
          <a:p>
            <a:pPr algn="ctr" indent="0" marL="0">
              <a:lnSpc>
                <a:spcPts val="2419"/>
              </a:lnSpc>
              <a:buNone/>
            </a:pPr>
            <a:r>
              <a:rPr lang="en-US" sz="2419" b="1" spc="-48" kern="0" dirty="0">
                <a:solidFill>
                  <a:srgbClr val="272525"/>
                </a:solidFill>
                <a:latin typeface="Source Serif Pro" pitchFamily="34" charset="0"/>
                <a:ea typeface="Source Serif Pro" pitchFamily="34" charset="-122"/>
                <a:cs typeface="Source Serif Pro" pitchFamily="34" charset="-120"/>
              </a:rPr>
              <a:t>3</a:t>
            </a:r>
            <a:endParaRPr lang="en-US" sz="2419" dirty="0"/>
          </a:p>
        </p:txBody>
      </p:sp>
      <p:sp>
        <p:nvSpPr>
          <p:cNvPr id="16" name="Text 12"/>
          <p:cNvSpPr/>
          <p:nvPr/>
        </p:nvSpPr>
        <p:spPr>
          <a:xfrm>
            <a:off x="1468755" y="6487001"/>
            <a:ext cx="2560201" cy="319921"/>
          </a:xfrm>
          <a:prstGeom prst="rect">
            <a:avLst/>
          </a:prstGeom>
          <a:noFill/>
          <a:ln/>
        </p:spPr>
        <p:txBody>
          <a:bodyPr wrap="none" rtlCol="0" anchor="t"/>
          <a:lstStyle/>
          <a:p>
            <a:pPr indent="0" marL="0">
              <a:lnSpc>
                <a:spcPts val="2520"/>
              </a:lnSpc>
              <a:buNone/>
            </a:pPr>
            <a:r>
              <a:rPr lang="en-US" sz="2016" b="1" spc="-40" kern="0" dirty="0">
                <a:solidFill>
                  <a:srgbClr val="272525"/>
                </a:solidFill>
                <a:latin typeface="Source Serif Pro" pitchFamily="34" charset="0"/>
                <a:ea typeface="Source Serif Pro" pitchFamily="34" charset="-122"/>
                <a:cs typeface="Source Serif Pro" pitchFamily="34" charset="-120"/>
              </a:rPr>
              <a:t>Increased Efficiency</a:t>
            </a:r>
            <a:endParaRPr lang="en-US" sz="2016" dirty="0"/>
          </a:p>
        </p:txBody>
      </p:sp>
      <p:sp>
        <p:nvSpPr>
          <p:cNvPr id="17" name="Text 13"/>
          <p:cNvSpPr/>
          <p:nvPr/>
        </p:nvSpPr>
        <p:spPr>
          <a:xfrm>
            <a:off x="1468755" y="6937415"/>
            <a:ext cx="5737741" cy="696278"/>
          </a:xfrm>
          <a:prstGeom prst="rect">
            <a:avLst/>
          </a:prstGeom>
          <a:noFill/>
          <a:ln/>
        </p:spPr>
        <p:txBody>
          <a:bodyPr wrap="square" rtlCol="0" anchor="t"/>
          <a:lstStyle/>
          <a:p>
            <a:pPr indent="0" marL="0">
              <a:lnSpc>
                <a:spcPts val="2742"/>
              </a:lnSpc>
              <a:buNone/>
            </a:pPr>
            <a:r>
              <a:rPr lang="en-US" sz="1714" spc="-34" kern="0" dirty="0">
                <a:solidFill>
                  <a:srgbClr val="272525"/>
                </a:solidFill>
                <a:latin typeface="Source Sans Pro" pitchFamily="34" charset="0"/>
                <a:ea typeface="Source Sans Pro" pitchFamily="34" charset="-122"/>
                <a:cs typeface="Source Sans Pro" pitchFamily="34" charset="-120"/>
              </a:rPr>
              <a:t>By automating and optimizing processes, compound AI can enhance productivity and streamline operations.</a:t>
            </a:r>
            <a:endParaRPr lang="en-US" sz="1714" dirty="0"/>
          </a:p>
        </p:txBody>
      </p:sp>
      <p:sp>
        <p:nvSpPr>
          <p:cNvPr id="18" name="Shape 14"/>
          <p:cNvSpPr/>
          <p:nvPr/>
        </p:nvSpPr>
        <p:spPr>
          <a:xfrm>
            <a:off x="7424023" y="6487001"/>
            <a:ext cx="489585" cy="489585"/>
          </a:xfrm>
          <a:prstGeom prst="roundRect">
            <a:avLst>
              <a:gd name="adj" fmla="val 18669"/>
            </a:avLst>
          </a:prstGeom>
          <a:solidFill>
            <a:srgbClr val="F4D4F7"/>
          </a:solidFill>
          <a:ln w="7620">
            <a:solidFill>
              <a:srgbClr val="DABADD"/>
            </a:solidFill>
            <a:prstDash val="solid"/>
          </a:ln>
        </p:spPr>
      </p:sp>
      <p:sp>
        <p:nvSpPr>
          <p:cNvPr id="19" name="Text 15"/>
          <p:cNvSpPr/>
          <p:nvPr/>
        </p:nvSpPr>
        <p:spPr>
          <a:xfrm>
            <a:off x="7592020" y="6578203"/>
            <a:ext cx="153591" cy="307181"/>
          </a:xfrm>
          <a:prstGeom prst="rect">
            <a:avLst/>
          </a:prstGeom>
          <a:noFill/>
          <a:ln/>
        </p:spPr>
        <p:txBody>
          <a:bodyPr wrap="none" rtlCol="0" anchor="t"/>
          <a:lstStyle/>
          <a:p>
            <a:pPr algn="ctr" indent="0" marL="0">
              <a:lnSpc>
                <a:spcPts val="2419"/>
              </a:lnSpc>
              <a:buNone/>
            </a:pPr>
            <a:r>
              <a:rPr lang="en-US" sz="2419" b="1" spc="-48" kern="0" dirty="0">
                <a:solidFill>
                  <a:srgbClr val="272525"/>
                </a:solidFill>
                <a:latin typeface="Source Serif Pro" pitchFamily="34" charset="0"/>
                <a:ea typeface="Source Serif Pro" pitchFamily="34" charset="-122"/>
                <a:cs typeface="Source Serif Pro" pitchFamily="34" charset="-120"/>
              </a:rPr>
              <a:t>4</a:t>
            </a:r>
            <a:endParaRPr lang="en-US" sz="2419" dirty="0"/>
          </a:p>
        </p:txBody>
      </p:sp>
      <p:sp>
        <p:nvSpPr>
          <p:cNvPr id="20" name="Text 16"/>
          <p:cNvSpPr/>
          <p:nvPr/>
        </p:nvSpPr>
        <p:spPr>
          <a:xfrm>
            <a:off x="8131135" y="6487001"/>
            <a:ext cx="2560201" cy="319921"/>
          </a:xfrm>
          <a:prstGeom prst="rect">
            <a:avLst/>
          </a:prstGeom>
          <a:noFill/>
          <a:ln/>
        </p:spPr>
        <p:txBody>
          <a:bodyPr wrap="none" rtlCol="0" anchor="t"/>
          <a:lstStyle/>
          <a:p>
            <a:pPr indent="0" marL="0">
              <a:lnSpc>
                <a:spcPts val="2520"/>
              </a:lnSpc>
              <a:buNone/>
            </a:pPr>
            <a:r>
              <a:rPr lang="en-US" sz="2016" b="1" spc="-40" kern="0" dirty="0">
                <a:solidFill>
                  <a:srgbClr val="272525"/>
                </a:solidFill>
                <a:latin typeface="Source Serif Pro" pitchFamily="34" charset="0"/>
                <a:ea typeface="Source Serif Pro" pitchFamily="34" charset="-122"/>
                <a:cs typeface="Source Serif Pro" pitchFamily="34" charset="-120"/>
              </a:rPr>
              <a:t>Deeper Insights</a:t>
            </a:r>
            <a:endParaRPr lang="en-US" sz="2016" dirty="0"/>
          </a:p>
        </p:txBody>
      </p:sp>
      <p:sp>
        <p:nvSpPr>
          <p:cNvPr id="21" name="Text 17"/>
          <p:cNvSpPr/>
          <p:nvPr/>
        </p:nvSpPr>
        <p:spPr>
          <a:xfrm>
            <a:off x="8131135" y="6937415"/>
            <a:ext cx="5737741" cy="696278"/>
          </a:xfrm>
          <a:prstGeom prst="rect">
            <a:avLst/>
          </a:prstGeom>
          <a:noFill/>
          <a:ln/>
        </p:spPr>
        <p:txBody>
          <a:bodyPr wrap="square" rtlCol="0" anchor="t"/>
          <a:lstStyle/>
          <a:p>
            <a:pPr indent="0" marL="0">
              <a:lnSpc>
                <a:spcPts val="2742"/>
              </a:lnSpc>
              <a:buNone/>
            </a:pPr>
            <a:r>
              <a:rPr lang="en-US" sz="1714" spc="-34" kern="0" dirty="0">
                <a:solidFill>
                  <a:srgbClr val="272525"/>
                </a:solidFill>
                <a:latin typeface="Source Sans Pro" pitchFamily="34" charset="0"/>
                <a:ea typeface="Source Sans Pro" pitchFamily="34" charset="-122"/>
                <a:cs typeface="Source Sans Pro" pitchFamily="34" charset="-120"/>
              </a:rPr>
              <a:t>The integration of diverse AI capabilities can lead to richer, more comprehensive data analysis and decision-making.</a:t>
            </a:r>
            <a:endParaRPr lang="en-US" sz="1714"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5324" y="741878"/>
            <a:ext cx="6752987" cy="704017"/>
          </a:xfrm>
          <a:prstGeom prst="rect">
            <a:avLst/>
          </a:prstGeom>
          <a:noFill/>
          <a:ln/>
        </p:spPr>
        <p:txBody>
          <a:bodyPr wrap="none" rtlCol="0" anchor="t"/>
          <a:lstStyle/>
          <a:p>
            <a:pPr indent="0" marL="0">
              <a:lnSpc>
                <a:spcPts val="5544"/>
              </a:lnSpc>
              <a:buNone/>
            </a:pPr>
            <a:r>
              <a:rPr lang="en-US" sz="4435" b="1" spc="-89" kern="0" dirty="0">
                <a:solidFill>
                  <a:srgbClr val="D73AD7"/>
                </a:solidFill>
                <a:latin typeface="Source Serif Pro" pitchFamily="34" charset="0"/>
                <a:ea typeface="Source Serif Pro" pitchFamily="34" charset="-122"/>
                <a:cs typeface="Source Serif Pro" pitchFamily="34" charset="-120"/>
              </a:rPr>
              <a:t>Use Cases for Compound AI</a:t>
            </a:r>
            <a:endParaRPr lang="en-US" sz="4435" dirty="0"/>
          </a:p>
        </p:txBody>
      </p:sp>
      <p:pic>
        <p:nvPicPr>
          <p:cNvPr id="6" name="Image 2" descr="preencoded.png">    </p:cNvPr>
          <p:cNvPicPr>
            <a:picLocks noChangeAspect="1"/>
          </p:cNvPicPr>
          <p:nvPr/>
        </p:nvPicPr>
        <p:blipFill>
          <a:blip r:embed="rId3"/>
          <a:stretch>
            <a:fillRect/>
          </a:stretch>
        </p:blipFill>
        <p:spPr>
          <a:xfrm>
            <a:off x="4495324" y="1804868"/>
            <a:ext cx="598408" cy="598408"/>
          </a:xfrm>
          <a:prstGeom prst="rect">
            <a:avLst/>
          </a:prstGeom>
        </p:spPr>
      </p:pic>
      <p:sp>
        <p:nvSpPr>
          <p:cNvPr id="7" name="Text 2"/>
          <p:cNvSpPr/>
          <p:nvPr/>
        </p:nvSpPr>
        <p:spPr>
          <a:xfrm>
            <a:off x="4495324" y="2642592"/>
            <a:ext cx="2816185" cy="351949"/>
          </a:xfrm>
          <a:prstGeom prst="rect">
            <a:avLst/>
          </a:prstGeom>
          <a:noFill/>
          <a:ln/>
        </p:spPr>
        <p:txBody>
          <a:bodyPr wrap="none" rtlCol="0" anchor="t"/>
          <a:lstStyle/>
          <a:p>
            <a:pPr algn="l" indent="0" marL="0">
              <a:lnSpc>
                <a:spcPts val="2772"/>
              </a:lnSpc>
              <a:buNone/>
            </a:pPr>
            <a:r>
              <a:rPr lang="en-US" sz="2218" b="1" spc="-44" kern="0" dirty="0">
                <a:solidFill>
                  <a:srgbClr val="272525"/>
                </a:solidFill>
                <a:latin typeface="Source Serif Pro" pitchFamily="34" charset="0"/>
                <a:ea typeface="Source Serif Pro" pitchFamily="34" charset="-122"/>
                <a:cs typeface="Source Serif Pro" pitchFamily="34" charset="-120"/>
              </a:rPr>
              <a:t>Healthcare</a:t>
            </a:r>
            <a:endParaRPr lang="en-US" sz="2218" dirty="0"/>
          </a:p>
        </p:txBody>
      </p:sp>
      <p:sp>
        <p:nvSpPr>
          <p:cNvPr id="8" name="Text 3"/>
          <p:cNvSpPr/>
          <p:nvPr/>
        </p:nvSpPr>
        <p:spPr>
          <a:xfrm>
            <a:off x="4495324" y="3138130"/>
            <a:ext cx="4469130" cy="1149072"/>
          </a:xfrm>
          <a:prstGeom prst="rect">
            <a:avLst/>
          </a:prstGeom>
          <a:noFill/>
          <a:ln/>
        </p:spPr>
        <p:txBody>
          <a:bodyPr wrap="square" rtlCol="0" anchor="t"/>
          <a:lstStyle/>
          <a:p>
            <a:pPr algn="l"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Compound AI can improve patient outcomes by integrating diagnostic tools, treatment planning, and personalized medicine.</a:t>
            </a:r>
            <a:endParaRPr lang="en-US" sz="1885" dirty="0"/>
          </a:p>
        </p:txBody>
      </p:sp>
      <p:pic>
        <p:nvPicPr>
          <p:cNvPr id="9" name="Image 3" descr="preencoded.png">    </p:cNvPr>
          <p:cNvPicPr>
            <a:picLocks noChangeAspect="1"/>
          </p:cNvPicPr>
          <p:nvPr/>
        </p:nvPicPr>
        <p:blipFill>
          <a:blip r:embed="rId4"/>
          <a:stretch>
            <a:fillRect/>
          </a:stretch>
        </p:blipFill>
        <p:spPr>
          <a:xfrm>
            <a:off x="9323427" y="1804868"/>
            <a:ext cx="598408" cy="598408"/>
          </a:xfrm>
          <a:prstGeom prst="rect">
            <a:avLst/>
          </a:prstGeom>
        </p:spPr>
      </p:pic>
      <p:sp>
        <p:nvSpPr>
          <p:cNvPr id="10" name="Text 4"/>
          <p:cNvSpPr/>
          <p:nvPr/>
        </p:nvSpPr>
        <p:spPr>
          <a:xfrm>
            <a:off x="9323427" y="2642592"/>
            <a:ext cx="2816185" cy="351949"/>
          </a:xfrm>
          <a:prstGeom prst="rect">
            <a:avLst/>
          </a:prstGeom>
          <a:noFill/>
          <a:ln/>
        </p:spPr>
        <p:txBody>
          <a:bodyPr wrap="none" rtlCol="0" anchor="t"/>
          <a:lstStyle/>
          <a:p>
            <a:pPr algn="l" indent="0" marL="0">
              <a:lnSpc>
                <a:spcPts val="2772"/>
              </a:lnSpc>
              <a:buNone/>
            </a:pPr>
            <a:r>
              <a:rPr lang="en-US" sz="2218" b="1" spc="-44" kern="0" dirty="0">
                <a:solidFill>
                  <a:srgbClr val="272525"/>
                </a:solidFill>
                <a:latin typeface="Source Serif Pro" pitchFamily="34" charset="0"/>
                <a:ea typeface="Source Serif Pro" pitchFamily="34" charset="-122"/>
                <a:cs typeface="Source Serif Pro" pitchFamily="34" charset="-120"/>
              </a:rPr>
              <a:t>Manufacturing</a:t>
            </a:r>
            <a:endParaRPr lang="en-US" sz="2218" dirty="0"/>
          </a:p>
        </p:txBody>
      </p:sp>
      <p:sp>
        <p:nvSpPr>
          <p:cNvPr id="11" name="Text 5"/>
          <p:cNvSpPr/>
          <p:nvPr/>
        </p:nvSpPr>
        <p:spPr>
          <a:xfrm>
            <a:off x="9323427" y="3138130"/>
            <a:ext cx="4469249" cy="1149072"/>
          </a:xfrm>
          <a:prstGeom prst="rect">
            <a:avLst/>
          </a:prstGeom>
          <a:noFill/>
          <a:ln/>
        </p:spPr>
        <p:txBody>
          <a:bodyPr wrap="square" rtlCol="0" anchor="t"/>
          <a:lstStyle/>
          <a:p>
            <a:pPr algn="l"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Compound AI can optimize production processes, predict equipment failures, and enhance quality control.</a:t>
            </a:r>
            <a:endParaRPr lang="en-US" sz="1885" dirty="0"/>
          </a:p>
        </p:txBody>
      </p:sp>
      <p:pic>
        <p:nvPicPr>
          <p:cNvPr id="12" name="Image 4" descr="preencoded.png">    </p:cNvPr>
          <p:cNvPicPr>
            <a:picLocks noChangeAspect="1"/>
          </p:cNvPicPr>
          <p:nvPr/>
        </p:nvPicPr>
        <p:blipFill>
          <a:blip r:embed="rId5"/>
          <a:stretch>
            <a:fillRect/>
          </a:stretch>
        </p:blipFill>
        <p:spPr>
          <a:xfrm>
            <a:off x="4495324" y="5005268"/>
            <a:ext cx="598408" cy="598408"/>
          </a:xfrm>
          <a:prstGeom prst="rect">
            <a:avLst/>
          </a:prstGeom>
        </p:spPr>
      </p:pic>
      <p:sp>
        <p:nvSpPr>
          <p:cNvPr id="13" name="Text 6"/>
          <p:cNvSpPr/>
          <p:nvPr/>
        </p:nvSpPr>
        <p:spPr>
          <a:xfrm>
            <a:off x="4495324" y="5842992"/>
            <a:ext cx="2816185" cy="351949"/>
          </a:xfrm>
          <a:prstGeom prst="rect">
            <a:avLst/>
          </a:prstGeom>
          <a:noFill/>
          <a:ln/>
        </p:spPr>
        <p:txBody>
          <a:bodyPr wrap="none" rtlCol="0" anchor="t"/>
          <a:lstStyle/>
          <a:p>
            <a:pPr algn="l" indent="0" marL="0">
              <a:lnSpc>
                <a:spcPts val="2772"/>
              </a:lnSpc>
              <a:buNone/>
            </a:pPr>
            <a:r>
              <a:rPr lang="en-US" sz="2218" b="1" spc="-44" kern="0" dirty="0">
                <a:solidFill>
                  <a:srgbClr val="272525"/>
                </a:solidFill>
                <a:latin typeface="Source Serif Pro" pitchFamily="34" charset="0"/>
                <a:ea typeface="Source Serif Pro" pitchFamily="34" charset="-122"/>
                <a:cs typeface="Source Serif Pro" pitchFamily="34" charset="-120"/>
              </a:rPr>
              <a:t>Finance</a:t>
            </a:r>
            <a:endParaRPr lang="en-US" sz="2218" dirty="0"/>
          </a:p>
        </p:txBody>
      </p:sp>
      <p:sp>
        <p:nvSpPr>
          <p:cNvPr id="14" name="Text 7"/>
          <p:cNvSpPr/>
          <p:nvPr/>
        </p:nvSpPr>
        <p:spPr>
          <a:xfrm>
            <a:off x="4495324" y="6338530"/>
            <a:ext cx="4469130" cy="1149072"/>
          </a:xfrm>
          <a:prstGeom prst="rect">
            <a:avLst/>
          </a:prstGeom>
          <a:noFill/>
          <a:ln/>
        </p:spPr>
        <p:txBody>
          <a:bodyPr wrap="square" rtlCol="0" anchor="t"/>
          <a:lstStyle/>
          <a:p>
            <a:pPr algn="l"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Compound AI can assist in fraud detection, investment analysis, and personalized financial planning.</a:t>
            </a:r>
            <a:endParaRPr lang="en-US" sz="1885" dirty="0"/>
          </a:p>
        </p:txBody>
      </p:sp>
      <p:pic>
        <p:nvPicPr>
          <p:cNvPr id="15" name="Image 5" descr="preencoded.png">    </p:cNvPr>
          <p:cNvPicPr>
            <a:picLocks noChangeAspect="1"/>
          </p:cNvPicPr>
          <p:nvPr/>
        </p:nvPicPr>
        <p:blipFill>
          <a:blip r:embed="rId6"/>
          <a:stretch>
            <a:fillRect/>
          </a:stretch>
        </p:blipFill>
        <p:spPr>
          <a:xfrm>
            <a:off x="9323427" y="5005268"/>
            <a:ext cx="598408" cy="598408"/>
          </a:xfrm>
          <a:prstGeom prst="rect">
            <a:avLst/>
          </a:prstGeom>
        </p:spPr>
      </p:pic>
      <p:sp>
        <p:nvSpPr>
          <p:cNvPr id="16" name="Text 8"/>
          <p:cNvSpPr/>
          <p:nvPr/>
        </p:nvSpPr>
        <p:spPr>
          <a:xfrm>
            <a:off x="9323427" y="5842992"/>
            <a:ext cx="2816185" cy="351949"/>
          </a:xfrm>
          <a:prstGeom prst="rect">
            <a:avLst/>
          </a:prstGeom>
          <a:noFill/>
          <a:ln/>
        </p:spPr>
        <p:txBody>
          <a:bodyPr wrap="none" rtlCol="0" anchor="t"/>
          <a:lstStyle/>
          <a:p>
            <a:pPr algn="l" indent="0" marL="0">
              <a:lnSpc>
                <a:spcPts val="2772"/>
              </a:lnSpc>
              <a:buNone/>
            </a:pPr>
            <a:r>
              <a:rPr lang="en-US" sz="2218" b="1" spc="-44" kern="0" dirty="0">
                <a:solidFill>
                  <a:srgbClr val="272525"/>
                </a:solidFill>
                <a:latin typeface="Source Serif Pro" pitchFamily="34" charset="0"/>
                <a:ea typeface="Source Serif Pro" pitchFamily="34" charset="-122"/>
                <a:cs typeface="Source Serif Pro" pitchFamily="34" charset="-120"/>
              </a:rPr>
              <a:t>Smart Cities</a:t>
            </a:r>
            <a:endParaRPr lang="en-US" sz="2218" dirty="0"/>
          </a:p>
        </p:txBody>
      </p:sp>
      <p:sp>
        <p:nvSpPr>
          <p:cNvPr id="17" name="Text 9"/>
          <p:cNvSpPr/>
          <p:nvPr/>
        </p:nvSpPr>
        <p:spPr>
          <a:xfrm>
            <a:off x="9323427" y="6338530"/>
            <a:ext cx="4469249" cy="1149072"/>
          </a:xfrm>
          <a:prstGeom prst="rect">
            <a:avLst/>
          </a:prstGeom>
          <a:noFill/>
          <a:ln/>
        </p:spPr>
        <p:txBody>
          <a:bodyPr wrap="square" rtlCol="0" anchor="t"/>
          <a:lstStyle/>
          <a:p>
            <a:pPr algn="l"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Compound AI can integrate urban infrastructure, traffic management, and public service delivery for improved efficiency.</a:t>
            </a:r>
            <a:endParaRPr lang="en-US" sz="1885"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38518" y="763548"/>
            <a:ext cx="7639764" cy="1263968"/>
          </a:xfrm>
          <a:prstGeom prst="rect">
            <a:avLst/>
          </a:prstGeom>
          <a:noFill/>
          <a:ln/>
        </p:spPr>
        <p:txBody>
          <a:bodyPr wrap="square" rtlCol="0" anchor="t"/>
          <a:lstStyle/>
          <a:p>
            <a:pPr indent="0" marL="0">
              <a:lnSpc>
                <a:spcPts val="4977"/>
              </a:lnSpc>
              <a:buNone/>
            </a:pPr>
            <a:r>
              <a:rPr lang="en-US" sz="3982" b="1" spc="-80" kern="0" dirty="0">
                <a:solidFill>
                  <a:srgbClr val="D73AD7"/>
                </a:solidFill>
                <a:latin typeface="Source Serif Pro" pitchFamily="34" charset="0"/>
                <a:ea typeface="Source Serif Pro" pitchFamily="34" charset="-122"/>
                <a:cs typeface="Source Serif Pro" pitchFamily="34" charset="-120"/>
              </a:rPr>
              <a:t>Challenges in Developing Compound AI</a:t>
            </a:r>
            <a:endParaRPr lang="en-US" sz="3982" dirty="0"/>
          </a:p>
        </p:txBody>
      </p:sp>
      <p:sp>
        <p:nvSpPr>
          <p:cNvPr id="6" name="Shape 2"/>
          <p:cNvSpPr/>
          <p:nvPr/>
        </p:nvSpPr>
        <p:spPr>
          <a:xfrm>
            <a:off x="6545580" y="2349818"/>
            <a:ext cx="30480" cy="5116235"/>
          </a:xfrm>
          <a:prstGeom prst="roundRect">
            <a:avLst>
              <a:gd name="adj" fmla="val 296130"/>
            </a:avLst>
          </a:prstGeom>
          <a:solidFill>
            <a:srgbClr val="DABADD"/>
          </a:solidFill>
          <a:ln/>
        </p:spPr>
      </p:sp>
      <p:sp>
        <p:nvSpPr>
          <p:cNvPr id="7" name="Shape 3"/>
          <p:cNvSpPr/>
          <p:nvPr/>
        </p:nvSpPr>
        <p:spPr>
          <a:xfrm>
            <a:off x="6772096" y="2817971"/>
            <a:ext cx="752118" cy="30480"/>
          </a:xfrm>
          <a:prstGeom prst="roundRect">
            <a:avLst>
              <a:gd name="adj" fmla="val 296130"/>
            </a:avLst>
          </a:prstGeom>
          <a:solidFill>
            <a:srgbClr val="DABADD"/>
          </a:solidFill>
          <a:ln/>
        </p:spPr>
      </p:sp>
      <p:sp>
        <p:nvSpPr>
          <p:cNvPr id="8" name="Shape 4"/>
          <p:cNvSpPr/>
          <p:nvPr/>
        </p:nvSpPr>
        <p:spPr>
          <a:xfrm>
            <a:off x="6319064" y="2591514"/>
            <a:ext cx="483513" cy="483513"/>
          </a:xfrm>
          <a:prstGeom prst="roundRect">
            <a:avLst>
              <a:gd name="adj" fmla="val 18668"/>
            </a:avLst>
          </a:prstGeom>
          <a:solidFill>
            <a:srgbClr val="F4D4F7"/>
          </a:solidFill>
          <a:ln w="7620">
            <a:solidFill>
              <a:srgbClr val="DABADD"/>
            </a:solidFill>
            <a:prstDash val="solid"/>
          </a:ln>
        </p:spPr>
      </p:sp>
      <p:sp>
        <p:nvSpPr>
          <p:cNvPr id="9" name="Text 5"/>
          <p:cNvSpPr/>
          <p:nvPr/>
        </p:nvSpPr>
        <p:spPr>
          <a:xfrm>
            <a:off x="6484918" y="2681526"/>
            <a:ext cx="151686" cy="303371"/>
          </a:xfrm>
          <a:prstGeom prst="rect">
            <a:avLst/>
          </a:prstGeom>
          <a:noFill/>
          <a:ln/>
        </p:spPr>
        <p:txBody>
          <a:bodyPr wrap="none" rtlCol="0" anchor="t"/>
          <a:lstStyle/>
          <a:p>
            <a:pPr algn="ctr" indent="0" marL="0">
              <a:lnSpc>
                <a:spcPts val="2389"/>
              </a:lnSpc>
              <a:buNone/>
            </a:pPr>
            <a:r>
              <a:rPr lang="en-US" sz="2389" b="1" spc="-48" kern="0" dirty="0">
                <a:solidFill>
                  <a:srgbClr val="272525"/>
                </a:solidFill>
                <a:latin typeface="Source Serif Pro" pitchFamily="34" charset="0"/>
                <a:ea typeface="Source Serif Pro" pitchFamily="34" charset="-122"/>
                <a:cs typeface="Source Serif Pro" pitchFamily="34" charset="-120"/>
              </a:rPr>
              <a:t>1</a:t>
            </a:r>
            <a:endParaRPr lang="en-US" sz="2389" dirty="0"/>
          </a:p>
        </p:txBody>
      </p:sp>
      <p:sp>
        <p:nvSpPr>
          <p:cNvPr id="10" name="Text 6"/>
          <p:cNvSpPr/>
          <p:nvPr/>
        </p:nvSpPr>
        <p:spPr>
          <a:xfrm>
            <a:off x="7742753" y="2564606"/>
            <a:ext cx="2528292" cy="316111"/>
          </a:xfrm>
          <a:prstGeom prst="rect">
            <a:avLst/>
          </a:prstGeom>
          <a:noFill/>
          <a:ln/>
        </p:spPr>
        <p:txBody>
          <a:bodyPr wrap="none" rtlCol="0" anchor="t"/>
          <a:lstStyle/>
          <a:p>
            <a:pPr algn="l" indent="0" marL="0">
              <a:lnSpc>
                <a:spcPts val="2488"/>
              </a:lnSpc>
              <a:buNone/>
            </a:pPr>
            <a:r>
              <a:rPr lang="en-US" sz="1991" b="1" spc="-40" kern="0" dirty="0">
                <a:solidFill>
                  <a:srgbClr val="272525"/>
                </a:solidFill>
                <a:latin typeface="Source Serif Pro" pitchFamily="34" charset="0"/>
                <a:ea typeface="Source Serif Pro" pitchFamily="34" charset="-122"/>
                <a:cs typeface="Source Serif Pro" pitchFamily="34" charset="-120"/>
              </a:rPr>
              <a:t>Technical Complexity</a:t>
            </a:r>
            <a:endParaRPr lang="en-US" sz="1991" dirty="0"/>
          </a:p>
        </p:txBody>
      </p:sp>
      <p:sp>
        <p:nvSpPr>
          <p:cNvPr id="11" name="Text 7"/>
          <p:cNvSpPr/>
          <p:nvPr/>
        </p:nvSpPr>
        <p:spPr>
          <a:xfrm>
            <a:off x="7742753" y="3009543"/>
            <a:ext cx="6135529" cy="687705"/>
          </a:xfrm>
          <a:prstGeom prst="rect">
            <a:avLst/>
          </a:prstGeom>
          <a:noFill/>
          <a:ln/>
        </p:spPr>
        <p:txBody>
          <a:bodyPr wrap="square" rtlCol="0" anchor="t"/>
          <a:lstStyle/>
          <a:p>
            <a:pPr algn="l" indent="0" marL="0">
              <a:lnSpc>
                <a:spcPts val="2707"/>
              </a:lnSpc>
              <a:buNone/>
            </a:pPr>
            <a:r>
              <a:rPr lang="en-US" sz="1692" spc="-34" kern="0" dirty="0">
                <a:solidFill>
                  <a:srgbClr val="272525"/>
                </a:solidFill>
                <a:latin typeface="Source Sans Pro" pitchFamily="34" charset="0"/>
                <a:ea typeface="Source Sans Pro" pitchFamily="34" charset="-122"/>
                <a:cs typeface="Source Sans Pro" pitchFamily="34" charset="-120"/>
              </a:rPr>
              <a:t>Integrating multiple AI technologies and ensuring seamless data flow and communication can be technically challenging.</a:t>
            </a:r>
            <a:endParaRPr lang="en-US" sz="1692" dirty="0"/>
          </a:p>
        </p:txBody>
      </p:sp>
      <p:sp>
        <p:nvSpPr>
          <p:cNvPr id="12" name="Shape 8"/>
          <p:cNvSpPr/>
          <p:nvPr/>
        </p:nvSpPr>
        <p:spPr>
          <a:xfrm>
            <a:off x="6772096" y="4594979"/>
            <a:ext cx="752118" cy="30480"/>
          </a:xfrm>
          <a:prstGeom prst="roundRect">
            <a:avLst>
              <a:gd name="adj" fmla="val 296130"/>
            </a:avLst>
          </a:prstGeom>
          <a:solidFill>
            <a:srgbClr val="DABADD"/>
          </a:solidFill>
          <a:ln/>
        </p:spPr>
      </p:sp>
      <p:sp>
        <p:nvSpPr>
          <p:cNvPr id="13" name="Shape 9"/>
          <p:cNvSpPr/>
          <p:nvPr/>
        </p:nvSpPr>
        <p:spPr>
          <a:xfrm>
            <a:off x="6319064" y="4368522"/>
            <a:ext cx="483513" cy="483513"/>
          </a:xfrm>
          <a:prstGeom prst="roundRect">
            <a:avLst>
              <a:gd name="adj" fmla="val 18668"/>
            </a:avLst>
          </a:prstGeom>
          <a:solidFill>
            <a:srgbClr val="F4D4F7"/>
          </a:solidFill>
          <a:ln w="7620">
            <a:solidFill>
              <a:srgbClr val="DABADD"/>
            </a:solidFill>
            <a:prstDash val="solid"/>
          </a:ln>
        </p:spPr>
      </p:sp>
      <p:sp>
        <p:nvSpPr>
          <p:cNvPr id="14" name="Text 10"/>
          <p:cNvSpPr/>
          <p:nvPr/>
        </p:nvSpPr>
        <p:spPr>
          <a:xfrm>
            <a:off x="6484918" y="4458533"/>
            <a:ext cx="151686" cy="303371"/>
          </a:xfrm>
          <a:prstGeom prst="rect">
            <a:avLst/>
          </a:prstGeom>
          <a:noFill/>
          <a:ln/>
        </p:spPr>
        <p:txBody>
          <a:bodyPr wrap="none" rtlCol="0" anchor="t"/>
          <a:lstStyle/>
          <a:p>
            <a:pPr algn="ctr" indent="0" marL="0">
              <a:lnSpc>
                <a:spcPts val="2389"/>
              </a:lnSpc>
              <a:buNone/>
            </a:pPr>
            <a:r>
              <a:rPr lang="en-US" sz="2389" b="1" spc="-48" kern="0" dirty="0">
                <a:solidFill>
                  <a:srgbClr val="272525"/>
                </a:solidFill>
                <a:latin typeface="Source Serif Pro" pitchFamily="34" charset="0"/>
                <a:ea typeface="Source Serif Pro" pitchFamily="34" charset="-122"/>
                <a:cs typeface="Source Serif Pro" pitchFamily="34" charset="-120"/>
              </a:rPr>
              <a:t>2</a:t>
            </a:r>
            <a:endParaRPr lang="en-US" sz="2389" dirty="0"/>
          </a:p>
        </p:txBody>
      </p:sp>
      <p:sp>
        <p:nvSpPr>
          <p:cNvPr id="15" name="Text 11"/>
          <p:cNvSpPr/>
          <p:nvPr/>
        </p:nvSpPr>
        <p:spPr>
          <a:xfrm>
            <a:off x="7742753" y="4341614"/>
            <a:ext cx="2528292" cy="316111"/>
          </a:xfrm>
          <a:prstGeom prst="rect">
            <a:avLst/>
          </a:prstGeom>
          <a:noFill/>
          <a:ln/>
        </p:spPr>
        <p:txBody>
          <a:bodyPr wrap="none" rtlCol="0" anchor="t"/>
          <a:lstStyle/>
          <a:p>
            <a:pPr algn="l" indent="0" marL="0">
              <a:lnSpc>
                <a:spcPts val="2488"/>
              </a:lnSpc>
              <a:buNone/>
            </a:pPr>
            <a:r>
              <a:rPr lang="en-US" sz="1991" b="1" spc="-40" kern="0" dirty="0">
                <a:solidFill>
                  <a:srgbClr val="272525"/>
                </a:solidFill>
                <a:latin typeface="Source Serif Pro" pitchFamily="34" charset="0"/>
                <a:ea typeface="Source Serif Pro" pitchFamily="34" charset="-122"/>
                <a:cs typeface="Source Serif Pro" pitchFamily="34" charset="-120"/>
              </a:rPr>
              <a:t>Explainability</a:t>
            </a:r>
            <a:endParaRPr lang="en-US" sz="1991" dirty="0"/>
          </a:p>
        </p:txBody>
      </p:sp>
      <p:sp>
        <p:nvSpPr>
          <p:cNvPr id="16" name="Text 12"/>
          <p:cNvSpPr/>
          <p:nvPr/>
        </p:nvSpPr>
        <p:spPr>
          <a:xfrm>
            <a:off x="7742753" y="4786551"/>
            <a:ext cx="6135529" cy="687705"/>
          </a:xfrm>
          <a:prstGeom prst="rect">
            <a:avLst/>
          </a:prstGeom>
          <a:noFill/>
          <a:ln/>
        </p:spPr>
        <p:txBody>
          <a:bodyPr wrap="square" rtlCol="0" anchor="t"/>
          <a:lstStyle/>
          <a:p>
            <a:pPr algn="l" indent="0" marL="0">
              <a:lnSpc>
                <a:spcPts val="2707"/>
              </a:lnSpc>
              <a:buNone/>
            </a:pPr>
            <a:r>
              <a:rPr lang="en-US" sz="1692" spc="-34" kern="0" dirty="0">
                <a:solidFill>
                  <a:srgbClr val="272525"/>
                </a:solidFill>
                <a:latin typeface="Source Sans Pro" pitchFamily="34" charset="0"/>
                <a:ea typeface="Source Sans Pro" pitchFamily="34" charset="-122"/>
                <a:cs typeface="Source Sans Pro" pitchFamily="34" charset="-120"/>
              </a:rPr>
              <a:t>Understanding the decision-making process of compound AI systems is crucial for trust and accountability.</a:t>
            </a:r>
            <a:endParaRPr lang="en-US" sz="1692" dirty="0"/>
          </a:p>
        </p:txBody>
      </p:sp>
      <p:sp>
        <p:nvSpPr>
          <p:cNvPr id="17" name="Shape 13"/>
          <p:cNvSpPr/>
          <p:nvPr/>
        </p:nvSpPr>
        <p:spPr>
          <a:xfrm>
            <a:off x="6772096" y="6371987"/>
            <a:ext cx="752118" cy="30480"/>
          </a:xfrm>
          <a:prstGeom prst="roundRect">
            <a:avLst>
              <a:gd name="adj" fmla="val 296130"/>
            </a:avLst>
          </a:prstGeom>
          <a:solidFill>
            <a:srgbClr val="DABADD"/>
          </a:solidFill>
          <a:ln/>
        </p:spPr>
      </p:sp>
      <p:sp>
        <p:nvSpPr>
          <p:cNvPr id="18" name="Shape 14"/>
          <p:cNvSpPr/>
          <p:nvPr/>
        </p:nvSpPr>
        <p:spPr>
          <a:xfrm>
            <a:off x="6319064" y="6145530"/>
            <a:ext cx="483513" cy="483513"/>
          </a:xfrm>
          <a:prstGeom prst="roundRect">
            <a:avLst>
              <a:gd name="adj" fmla="val 18668"/>
            </a:avLst>
          </a:prstGeom>
          <a:solidFill>
            <a:srgbClr val="F4D4F7"/>
          </a:solidFill>
          <a:ln w="7620">
            <a:solidFill>
              <a:srgbClr val="DABADD"/>
            </a:solidFill>
            <a:prstDash val="solid"/>
          </a:ln>
        </p:spPr>
      </p:sp>
      <p:sp>
        <p:nvSpPr>
          <p:cNvPr id="19" name="Text 15"/>
          <p:cNvSpPr/>
          <p:nvPr/>
        </p:nvSpPr>
        <p:spPr>
          <a:xfrm>
            <a:off x="6484918" y="6235541"/>
            <a:ext cx="151686" cy="303371"/>
          </a:xfrm>
          <a:prstGeom prst="rect">
            <a:avLst/>
          </a:prstGeom>
          <a:noFill/>
          <a:ln/>
        </p:spPr>
        <p:txBody>
          <a:bodyPr wrap="none" rtlCol="0" anchor="t"/>
          <a:lstStyle/>
          <a:p>
            <a:pPr algn="ctr" indent="0" marL="0">
              <a:lnSpc>
                <a:spcPts val="2389"/>
              </a:lnSpc>
              <a:buNone/>
            </a:pPr>
            <a:r>
              <a:rPr lang="en-US" sz="2389" b="1" spc="-48" kern="0" dirty="0">
                <a:solidFill>
                  <a:srgbClr val="272525"/>
                </a:solidFill>
                <a:latin typeface="Source Serif Pro" pitchFamily="34" charset="0"/>
                <a:ea typeface="Source Serif Pro" pitchFamily="34" charset="-122"/>
                <a:cs typeface="Source Serif Pro" pitchFamily="34" charset="-120"/>
              </a:rPr>
              <a:t>3</a:t>
            </a:r>
            <a:endParaRPr lang="en-US" sz="2389" dirty="0"/>
          </a:p>
        </p:txBody>
      </p:sp>
      <p:sp>
        <p:nvSpPr>
          <p:cNvPr id="20" name="Text 16"/>
          <p:cNvSpPr/>
          <p:nvPr/>
        </p:nvSpPr>
        <p:spPr>
          <a:xfrm>
            <a:off x="7742753" y="6118622"/>
            <a:ext cx="2528292" cy="316111"/>
          </a:xfrm>
          <a:prstGeom prst="rect">
            <a:avLst/>
          </a:prstGeom>
          <a:noFill/>
          <a:ln/>
        </p:spPr>
        <p:txBody>
          <a:bodyPr wrap="none" rtlCol="0" anchor="t"/>
          <a:lstStyle/>
          <a:p>
            <a:pPr algn="l" indent="0" marL="0">
              <a:lnSpc>
                <a:spcPts val="2488"/>
              </a:lnSpc>
              <a:buNone/>
            </a:pPr>
            <a:r>
              <a:rPr lang="en-US" sz="1991" b="1" spc="-40" kern="0" dirty="0">
                <a:solidFill>
                  <a:srgbClr val="272525"/>
                </a:solidFill>
                <a:latin typeface="Source Serif Pro" pitchFamily="34" charset="0"/>
                <a:ea typeface="Source Serif Pro" pitchFamily="34" charset="-122"/>
                <a:cs typeface="Source Serif Pro" pitchFamily="34" charset="-120"/>
              </a:rPr>
              <a:t>Ethical Considerations</a:t>
            </a:r>
            <a:endParaRPr lang="en-US" sz="1991" dirty="0"/>
          </a:p>
        </p:txBody>
      </p:sp>
      <p:sp>
        <p:nvSpPr>
          <p:cNvPr id="21" name="Text 17"/>
          <p:cNvSpPr/>
          <p:nvPr/>
        </p:nvSpPr>
        <p:spPr>
          <a:xfrm>
            <a:off x="7742753" y="6563558"/>
            <a:ext cx="6135529" cy="687705"/>
          </a:xfrm>
          <a:prstGeom prst="rect">
            <a:avLst/>
          </a:prstGeom>
          <a:noFill/>
          <a:ln/>
        </p:spPr>
        <p:txBody>
          <a:bodyPr wrap="square" rtlCol="0" anchor="t"/>
          <a:lstStyle/>
          <a:p>
            <a:pPr algn="l" indent="0" marL="0">
              <a:lnSpc>
                <a:spcPts val="2707"/>
              </a:lnSpc>
              <a:buNone/>
            </a:pPr>
            <a:r>
              <a:rPr lang="en-US" sz="1692" spc="-34" kern="0" dirty="0">
                <a:solidFill>
                  <a:srgbClr val="272525"/>
                </a:solidFill>
                <a:latin typeface="Source Sans Pro" pitchFamily="34" charset="0"/>
                <a:ea typeface="Source Sans Pro" pitchFamily="34" charset="-122"/>
                <a:cs typeface="Source Sans Pro" pitchFamily="34" charset="-120"/>
              </a:rPr>
              <a:t>Addressing the ethical implications of compound AI, such as bias and privacy, is crucial for responsible deployment.</a:t>
            </a:r>
            <a:endParaRPr lang="en-US" sz="1692"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24124" y="710803"/>
            <a:ext cx="6830139" cy="704017"/>
          </a:xfrm>
          <a:prstGeom prst="rect">
            <a:avLst/>
          </a:prstGeom>
          <a:noFill/>
          <a:ln/>
        </p:spPr>
        <p:txBody>
          <a:bodyPr wrap="none" rtlCol="0" anchor="t"/>
          <a:lstStyle/>
          <a:p>
            <a:pPr indent="0" marL="0">
              <a:lnSpc>
                <a:spcPts val="5544"/>
              </a:lnSpc>
              <a:buNone/>
            </a:pPr>
            <a:r>
              <a:rPr lang="en-US" sz="4435" b="1" spc="-89" kern="0" dirty="0">
                <a:solidFill>
                  <a:srgbClr val="D73AD7"/>
                </a:solidFill>
                <a:latin typeface="Source Serif Pro" pitchFamily="34" charset="0"/>
                <a:ea typeface="Source Serif Pro" pitchFamily="34" charset="-122"/>
                <a:cs typeface="Source Serif Pro" pitchFamily="34" charset="-120"/>
              </a:rPr>
              <a:t>The Future of Compound AI</a:t>
            </a:r>
            <a:endParaRPr lang="en-US" sz="4435" dirty="0"/>
          </a:p>
        </p:txBody>
      </p:sp>
      <p:pic>
        <p:nvPicPr>
          <p:cNvPr id="6" name="Image 2" descr="preencoded.png">    </p:cNvPr>
          <p:cNvPicPr>
            <a:picLocks noChangeAspect="1"/>
          </p:cNvPicPr>
          <p:nvPr/>
        </p:nvPicPr>
        <p:blipFill>
          <a:blip r:embed="rId3"/>
          <a:stretch>
            <a:fillRect/>
          </a:stretch>
        </p:blipFill>
        <p:spPr>
          <a:xfrm>
            <a:off x="6324124" y="1773793"/>
            <a:ext cx="1196816" cy="1915001"/>
          </a:xfrm>
          <a:prstGeom prst="rect">
            <a:avLst/>
          </a:prstGeom>
        </p:spPr>
      </p:pic>
      <p:sp>
        <p:nvSpPr>
          <p:cNvPr id="7" name="Text 2"/>
          <p:cNvSpPr/>
          <p:nvPr/>
        </p:nvSpPr>
        <p:spPr>
          <a:xfrm>
            <a:off x="7879913" y="2013109"/>
            <a:ext cx="2816185" cy="351949"/>
          </a:xfrm>
          <a:prstGeom prst="rect">
            <a:avLst/>
          </a:prstGeom>
          <a:noFill/>
          <a:ln/>
        </p:spPr>
        <p:txBody>
          <a:bodyPr wrap="none" rtlCol="0" anchor="t"/>
          <a:lstStyle/>
          <a:p>
            <a:pPr algn="l" indent="0" marL="0">
              <a:lnSpc>
                <a:spcPts val="2772"/>
              </a:lnSpc>
              <a:buNone/>
            </a:pPr>
            <a:r>
              <a:rPr lang="en-US" sz="2218" b="1" spc="-44" kern="0" dirty="0">
                <a:solidFill>
                  <a:srgbClr val="272525"/>
                </a:solidFill>
                <a:latin typeface="Source Serif Pro" pitchFamily="34" charset="0"/>
                <a:ea typeface="Source Serif Pro" pitchFamily="34" charset="-122"/>
                <a:cs typeface="Source Serif Pro" pitchFamily="34" charset="-120"/>
              </a:rPr>
              <a:t>Advancements in AI</a:t>
            </a:r>
            <a:endParaRPr lang="en-US" sz="2218" dirty="0"/>
          </a:p>
        </p:txBody>
      </p:sp>
      <p:sp>
        <p:nvSpPr>
          <p:cNvPr id="8" name="Text 3"/>
          <p:cNvSpPr/>
          <p:nvPr/>
        </p:nvSpPr>
        <p:spPr>
          <a:xfrm>
            <a:off x="7879913" y="2508647"/>
            <a:ext cx="5912763" cy="766048"/>
          </a:xfrm>
          <a:prstGeom prst="rect">
            <a:avLst/>
          </a:prstGeom>
          <a:noFill/>
          <a:ln/>
        </p:spPr>
        <p:txBody>
          <a:bodyPr wrap="square" rtlCol="0" anchor="t"/>
          <a:lstStyle/>
          <a:p>
            <a:pPr algn="l"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Continued improvements in individual AI technologies will enhance the capabilities of compound AI systems.</a:t>
            </a:r>
            <a:endParaRPr lang="en-US" sz="1885" dirty="0"/>
          </a:p>
        </p:txBody>
      </p:sp>
      <p:pic>
        <p:nvPicPr>
          <p:cNvPr id="9" name="Image 3" descr="preencoded.png">    </p:cNvPr>
          <p:cNvPicPr>
            <a:picLocks noChangeAspect="1"/>
          </p:cNvPicPr>
          <p:nvPr/>
        </p:nvPicPr>
        <p:blipFill>
          <a:blip r:embed="rId4"/>
          <a:stretch>
            <a:fillRect/>
          </a:stretch>
        </p:blipFill>
        <p:spPr>
          <a:xfrm>
            <a:off x="6324124" y="3688794"/>
            <a:ext cx="1196816" cy="1915001"/>
          </a:xfrm>
          <a:prstGeom prst="rect">
            <a:avLst/>
          </a:prstGeom>
        </p:spPr>
      </p:pic>
      <p:sp>
        <p:nvSpPr>
          <p:cNvPr id="10" name="Text 4"/>
          <p:cNvSpPr/>
          <p:nvPr/>
        </p:nvSpPr>
        <p:spPr>
          <a:xfrm>
            <a:off x="7879913" y="3928110"/>
            <a:ext cx="2816185" cy="351949"/>
          </a:xfrm>
          <a:prstGeom prst="rect">
            <a:avLst/>
          </a:prstGeom>
          <a:noFill/>
          <a:ln/>
        </p:spPr>
        <p:txBody>
          <a:bodyPr wrap="none" rtlCol="0" anchor="t"/>
          <a:lstStyle/>
          <a:p>
            <a:pPr algn="l" indent="0" marL="0">
              <a:lnSpc>
                <a:spcPts val="2772"/>
              </a:lnSpc>
              <a:buNone/>
            </a:pPr>
            <a:r>
              <a:rPr lang="en-US" sz="2218" b="1" spc="-44" kern="0" dirty="0">
                <a:solidFill>
                  <a:srgbClr val="272525"/>
                </a:solidFill>
                <a:latin typeface="Source Serif Pro" pitchFamily="34" charset="0"/>
                <a:ea typeface="Source Serif Pro" pitchFamily="34" charset="-122"/>
                <a:cs typeface="Source Serif Pro" pitchFamily="34" charset="-120"/>
              </a:rPr>
              <a:t>Intelligent Automation</a:t>
            </a:r>
            <a:endParaRPr lang="en-US" sz="2218" dirty="0"/>
          </a:p>
        </p:txBody>
      </p:sp>
      <p:sp>
        <p:nvSpPr>
          <p:cNvPr id="11" name="Text 5"/>
          <p:cNvSpPr/>
          <p:nvPr/>
        </p:nvSpPr>
        <p:spPr>
          <a:xfrm>
            <a:off x="7879913" y="4423648"/>
            <a:ext cx="5912763" cy="766048"/>
          </a:xfrm>
          <a:prstGeom prst="rect">
            <a:avLst/>
          </a:prstGeom>
          <a:noFill/>
          <a:ln/>
        </p:spPr>
        <p:txBody>
          <a:bodyPr wrap="square" rtlCol="0" anchor="t"/>
          <a:lstStyle/>
          <a:p>
            <a:pPr algn="l"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Compound AI will drive the integration of automation and decision-making across industries.</a:t>
            </a:r>
            <a:endParaRPr lang="en-US" sz="1885" dirty="0"/>
          </a:p>
        </p:txBody>
      </p:sp>
      <p:pic>
        <p:nvPicPr>
          <p:cNvPr id="12" name="Image 4" descr="preencoded.png">    </p:cNvPr>
          <p:cNvPicPr>
            <a:picLocks noChangeAspect="1"/>
          </p:cNvPicPr>
          <p:nvPr/>
        </p:nvPicPr>
        <p:blipFill>
          <a:blip r:embed="rId5"/>
          <a:stretch>
            <a:fillRect/>
          </a:stretch>
        </p:blipFill>
        <p:spPr>
          <a:xfrm>
            <a:off x="6324124" y="5603796"/>
            <a:ext cx="1196816" cy="1915001"/>
          </a:xfrm>
          <a:prstGeom prst="rect">
            <a:avLst/>
          </a:prstGeom>
        </p:spPr>
      </p:pic>
      <p:sp>
        <p:nvSpPr>
          <p:cNvPr id="13" name="Text 6"/>
          <p:cNvSpPr/>
          <p:nvPr/>
        </p:nvSpPr>
        <p:spPr>
          <a:xfrm>
            <a:off x="7879913" y="5843111"/>
            <a:ext cx="2816185" cy="351949"/>
          </a:xfrm>
          <a:prstGeom prst="rect">
            <a:avLst/>
          </a:prstGeom>
          <a:noFill/>
          <a:ln/>
        </p:spPr>
        <p:txBody>
          <a:bodyPr wrap="none" rtlCol="0" anchor="t"/>
          <a:lstStyle/>
          <a:p>
            <a:pPr algn="l" indent="0" marL="0">
              <a:lnSpc>
                <a:spcPts val="2772"/>
              </a:lnSpc>
              <a:buNone/>
            </a:pPr>
            <a:r>
              <a:rPr lang="en-US" sz="2218" b="1" spc="-44" kern="0" dirty="0">
                <a:solidFill>
                  <a:srgbClr val="272525"/>
                </a:solidFill>
                <a:latin typeface="Source Serif Pro" pitchFamily="34" charset="0"/>
                <a:ea typeface="Source Serif Pro" pitchFamily="34" charset="-122"/>
                <a:cs typeface="Source Serif Pro" pitchFamily="34" charset="-120"/>
              </a:rPr>
              <a:t>Personalized Solutions</a:t>
            </a:r>
            <a:endParaRPr lang="en-US" sz="2218" dirty="0"/>
          </a:p>
        </p:txBody>
      </p:sp>
      <p:sp>
        <p:nvSpPr>
          <p:cNvPr id="14" name="Text 7"/>
          <p:cNvSpPr/>
          <p:nvPr/>
        </p:nvSpPr>
        <p:spPr>
          <a:xfrm>
            <a:off x="7879913" y="6338649"/>
            <a:ext cx="5912763" cy="766048"/>
          </a:xfrm>
          <a:prstGeom prst="rect">
            <a:avLst/>
          </a:prstGeom>
          <a:noFill/>
          <a:ln/>
        </p:spPr>
        <p:txBody>
          <a:bodyPr wrap="square" rtlCol="0" anchor="t"/>
          <a:lstStyle/>
          <a:p>
            <a:pPr algn="l" indent="0" marL="0">
              <a:lnSpc>
                <a:spcPts val="3016"/>
              </a:lnSpc>
              <a:buNone/>
            </a:pPr>
            <a:r>
              <a:rPr lang="en-US" sz="1885" spc="-38" kern="0" dirty="0">
                <a:solidFill>
                  <a:srgbClr val="272525"/>
                </a:solidFill>
                <a:latin typeface="Source Sans Pro" pitchFamily="34" charset="0"/>
                <a:ea typeface="Source Sans Pro" pitchFamily="34" charset="-122"/>
                <a:cs typeface="Source Sans Pro" pitchFamily="34" charset="-120"/>
              </a:rPr>
              <a:t>Compound AI will enable the creation of highly personalized and adaptive solutions tailored to individual needs.</a:t>
            </a:r>
            <a:endParaRPr lang="en-US" sz="1885"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591514"/>
          </a:xfrm>
          <a:prstGeom prst="rect">
            <a:avLst/>
          </a:prstGeom>
        </p:spPr>
      </p:pic>
      <p:sp>
        <p:nvSpPr>
          <p:cNvPr id="5" name="Text 1"/>
          <p:cNvSpPr/>
          <p:nvPr/>
        </p:nvSpPr>
        <p:spPr>
          <a:xfrm>
            <a:off x="863798" y="3324344"/>
            <a:ext cx="6563201" cy="609719"/>
          </a:xfrm>
          <a:prstGeom prst="rect">
            <a:avLst/>
          </a:prstGeom>
          <a:noFill/>
          <a:ln/>
        </p:spPr>
        <p:txBody>
          <a:bodyPr wrap="none" rtlCol="0" anchor="t"/>
          <a:lstStyle/>
          <a:p>
            <a:pPr indent="0" marL="0">
              <a:lnSpc>
                <a:spcPts val="4801"/>
              </a:lnSpc>
              <a:buNone/>
            </a:pPr>
            <a:r>
              <a:rPr lang="en-US" sz="3841" b="1" spc="-77" kern="0" dirty="0">
                <a:solidFill>
                  <a:srgbClr val="D73AD7"/>
                </a:solidFill>
                <a:latin typeface="Source Serif Pro" pitchFamily="34" charset="0"/>
                <a:ea typeface="Source Serif Pro" pitchFamily="34" charset="-122"/>
                <a:cs typeface="Source Serif Pro" pitchFamily="34" charset="-120"/>
              </a:rPr>
              <a:t>Conclusion and Key Takeaways</a:t>
            </a:r>
            <a:endParaRPr lang="en-US" sz="3841" dirty="0"/>
          </a:p>
        </p:txBody>
      </p:sp>
      <p:sp>
        <p:nvSpPr>
          <p:cNvPr id="6" name="Shape 2"/>
          <p:cNvSpPr/>
          <p:nvPr/>
        </p:nvSpPr>
        <p:spPr>
          <a:xfrm>
            <a:off x="863798" y="4244935"/>
            <a:ext cx="6347698" cy="1522214"/>
          </a:xfrm>
          <a:prstGeom prst="roundRect">
            <a:avLst>
              <a:gd name="adj" fmla="val 5720"/>
            </a:avLst>
          </a:prstGeom>
          <a:solidFill>
            <a:srgbClr val="F4D4F7"/>
          </a:solidFill>
          <a:ln w="7620">
            <a:solidFill>
              <a:srgbClr val="DABADD"/>
            </a:solidFill>
            <a:prstDash val="solid"/>
          </a:ln>
        </p:spPr>
      </p:sp>
      <p:sp>
        <p:nvSpPr>
          <p:cNvPr id="7" name="Text 3"/>
          <p:cNvSpPr/>
          <p:nvPr/>
        </p:nvSpPr>
        <p:spPr>
          <a:xfrm>
            <a:off x="1078706" y="4459843"/>
            <a:ext cx="2438995" cy="304919"/>
          </a:xfrm>
          <a:prstGeom prst="rect">
            <a:avLst/>
          </a:prstGeom>
          <a:noFill/>
          <a:ln/>
        </p:spPr>
        <p:txBody>
          <a:bodyPr wrap="none" rtlCol="0" anchor="t"/>
          <a:lstStyle/>
          <a:p>
            <a:pPr indent="0" marL="0">
              <a:lnSpc>
                <a:spcPts val="2401"/>
              </a:lnSpc>
              <a:buNone/>
            </a:pPr>
            <a:r>
              <a:rPr lang="en-US" sz="1921" b="1" spc="-38" kern="0" dirty="0">
                <a:solidFill>
                  <a:srgbClr val="272525"/>
                </a:solidFill>
                <a:latin typeface="Source Serif Pro" pitchFamily="34" charset="0"/>
                <a:ea typeface="Source Serif Pro" pitchFamily="34" charset="-122"/>
                <a:cs typeface="Source Serif Pro" pitchFamily="34" charset="-120"/>
              </a:rPr>
              <a:t>Powerful Synergies</a:t>
            </a:r>
            <a:endParaRPr lang="en-US" sz="1921" dirty="0"/>
          </a:p>
        </p:txBody>
      </p:sp>
      <p:sp>
        <p:nvSpPr>
          <p:cNvPr id="8" name="Text 4"/>
          <p:cNvSpPr/>
          <p:nvPr/>
        </p:nvSpPr>
        <p:spPr>
          <a:xfrm>
            <a:off x="1078706" y="4889063"/>
            <a:ext cx="5917883" cy="663178"/>
          </a:xfrm>
          <a:prstGeom prst="rect">
            <a:avLst/>
          </a:prstGeom>
          <a:noFill/>
          <a:ln/>
        </p:spPr>
        <p:txBody>
          <a:bodyPr wrap="square" rtlCol="0" anchor="t"/>
          <a:lstStyle/>
          <a:p>
            <a:pPr indent="0" marL="0">
              <a:lnSpc>
                <a:spcPts val="2612"/>
              </a:lnSpc>
              <a:buNone/>
            </a:pPr>
            <a:r>
              <a:rPr lang="en-US" sz="1632" spc="-33" kern="0" dirty="0">
                <a:solidFill>
                  <a:srgbClr val="272525"/>
                </a:solidFill>
                <a:latin typeface="Source Sans Pro" pitchFamily="34" charset="0"/>
                <a:ea typeface="Source Sans Pro" pitchFamily="34" charset="-122"/>
                <a:cs typeface="Source Sans Pro" pitchFamily="34" charset="-120"/>
              </a:rPr>
              <a:t>Compound AI systems harness the synergies of multiple AI technologies to create transformative solutions.</a:t>
            </a:r>
            <a:endParaRPr lang="en-US" sz="1632" dirty="0"/>
          </a:p>
        </p:txBody>
      </p:sp>
      <p:sp>
        <p:nvSpPr>
          <p:cNvPr id="9" name="Shape 5"/>
          <p:cNvSpPr/>
          <p:nvPr/>
        </p:nvSpPr>
        <p:spPr>
          <a:xfrm>
            <a:off x="7418784" y="4244935"/>
            <a:ext cx="6347698" cy="1522214"/>
          </a:xfrm>
          <a:prstGeom prst="roundRect">
            <a:avLst>
              <a:gd name="adj" fmla="val 5720"/>
            </a:avLst>
          </a:prstGeom>
          <a:solidFill>
            <a:srgbClr val="F4D4F7"/>
          </a:solidFill>
          <a:ln w="7620">
            <a:solidFill>
              <a:srgbClr val="DABADD"/>
            </a:solidFill>
            <a:prstDash val="solid"/>
          </a:ln>
        </p:spPr>
      </p:sp>
      <p:sp>
        <p:nvSpPr>
          <p:cNvPr id="10" name="Text 6"/>
          <p:cNvSpPr/>
          <p:nvPr/>
        </p:nvSpPr>
        <p:spPr>
          <a:xfrm>
            <a:off x="7633692" y="4459843"/>
            <a:ext cx="2872026" cy="304919"/>
          </a:xfrm>
          <a:prstGeom prst="rect">
            <a:avLst/>
          </a:prstGeom>
          <a:noFill/>
          <a:ln/>
        </p:spPr>
        <p:txBody>
          <a:bodyPr wrap="none" rtlCol="0" anchor="t"/>
          <a:lstStyle/>
          <a:p>
            <a:pPr indent="0" marL="0">
              <a:lnSpc>
                <a:spcPts val="2401"/>
              </a:lnSpc>
              <a:buNone/>
            </a:pPr>
            <a:r>
              <a:rPr lang="en-US" sz="1921" b="1" spc="-38" kern="0" dirty="0">
                <a:solidFill>
                  <a:srgbClr val="272525"/>
                </a:solidFill>
                <a:latin typeface="Source Serif Pro" pitchFamily="34" charset="0"/>
                <a:ea typeface="Source Serif Pro" pitchFamily="34" charset="-122"/>
                <a:cs typeface="Source Serif Pro" pitchFamily="34" charset="-120"/>
              </a:rPr>
              <a:t>Adaptability and Efficiency</a:t>
            </a:r>
            <a:endParaRPr lang="en-US" sz="1921" dirty="0"/>
          </a:p>
        </p:txBody>
      </p:sp>
      <p:sp>
        <p:nvSpPr>
          <p:cNvPr id="11" name="Text 7"/>
          <p:cNvSpPr/>
          <p:nvPr/>
        </p:nvSpPr>
        <p:spPr>
          <a:xfrm>
            <a:off x="7633692" y="4889063"/>
            <a:ext cx="5917883" cy="663178"/>
          </a:xfrm>
          <a:prstGeom prst="rect">
            <a:avLst/>
          </a:prstGeom>
          <a:noFill/>
          <a:ln/>
        </p:spPr>
        <p:txBody>
          <a:bodyPr wrap="square" rtlCol="0" anchor="t"/>
          <a:lstStyle/>
          <a:p>
            <a:pPr indent="0" marL="0">
              <a:lnSpc>
                <a:spcPts val="2612"/>
              </a:lnSpc>
              <a:buNone/>
            </a:pPr>
            <a:r>
              <a:rPr lang="en-US" sz="1632" spc="-33" kern="0" dirty="0">
                <a:solidFill>
                  <a:srgbClr val="272525"/>
                </a:solidFill>
                <a:latin typeface="Source Sans Pro" pitchFamily="34" charset="0"/>
                <a:ea typeface="Source Sans Pro" pitchFamily="34" charset="-122"/>
                <a:cs typeface="Source Sans Pro" pitchFamily="34" charset="-120"/>
              </a:rPr>
              <a:t>The modular and flexible nature of compound AI enables adaptability and improved operational efficiency.</a:t>
            </a:r>
            <a:endParaRPr lang="en-US" sz="1632" dirty="0"/>
          </a:p>
        </p:txBody>
      </p:sp>
      <p:sp>
        <p:nvSpPr>
          <p:cNvPr id="12" name="Shape 8"/>
          <p:cNvSpPr/>
          <p:nvPr/>
        </p:nvSpPr>
        <p:spPr>
          <a:xfrm>
            <a:off x="863798" y="5974437"/>
            <a:ext cx="6347698" cy="1522214"/>
          </a:xfrm>
          <a:prstGeom prst="roundRect">
            <a:avLst>
              <a:gd name="adj" fmla="val 5720"/>
            </a:avLst>
          </a:prstGeom>
          <a:solidFill>
            <a:srgbClr val="F4D4F7"/>
          </a:solidFill>
          <a:ln w="7620">
            <a:solidFill>
              <a:srgbClr val="DABADD"/>
            </a:solidFill>
            <a:prstDash val="solid"/>
          </a:ln>
        </p:spPr>
      </p:sp>
      <p:sp>
        <p:nvSpPr>
          <p:cNvPr id="13" name="Text 9"/>
          <p:cNvSpPr/>
          <p:nvPr/>
        </p:nvSpPr>
        <p:spPr>
          <a:xfrm>
            <a:off x="1078706" y="6189345"/>
            <a:ext cx="2761298" cy="304919"/>
          </a:xfrm>
          <a:prstGeom prst="rect">
            <a:avLst/>
          </a:prstGeom>
          <a:noFill/>
          <a:ln/>
        </p:spPr>
        <p:txBody>
          <a:bodyPr wrap="none" rtlCol="0" anchor="t"/>
          <a:lstStyle/>
          <a:p>
            <a:pPr indent="0" marL="0">
              <a:lnSpc>
                <a:spcPts val="2401"/>
              </a:lnSpc>
              <a:buNone/>
            </a:pPr>
            <a:r>
              <a:rPr lang="en-US" sz="1921" b="1" spc="-38" kern="0" dirty="0">
                <a:solidFill>
                  <a:srgbClr val="272525"/>
                </a:solidFill>
                <a:latin typeface="Source Serif Pro" pitchFamily="34" charset="0"/>
                <a:ea typeface="Source Serif Pro" pitchFamily="34" charset="-122"/>
                <a:cs typeface="Source Serif Pro" pitchFamily="34" charset="-120"/>
              </a:rPr>
              <a:t>Responsible Development</a:t>
            </a:r>
            <a:endParaRPr lang="en-US" sz="1921" dirty="0"/>
          </a:p>
        </p:txBody>
      </p:sp>
      <p:sp>
        <p:nvSpPr>
          <p:cNvPr id="14" name="Text 10"/>
          <p:cNvSpPr/>
          <p:nvPr/>
        </p:nvSpPr>
        <p:spPr>
          <a:xfrm>
            <a:off x="1078706" y="6618565"/>
            <a:ext cx="5917883" cy="663178"/>
          </a:xfrm>
          <a:prstGeom prst="rect">
            <a:avLst/>
          </a:prstGeom>
          <a:noFill/>
          <a:ln/>
        </p:spPr>
        <p:txBody>
          <a:bodyPr wrap="square" rtlCol="0" anchor="t"/>
          <a:lstStyle/>
          <a:p>
            <a:pPr indent="0" marL="0">
              <a:lnSpc>
                <a:spcPts val="2612"/>
              </a:lnSpc>
              <a:buNone/>
            </a:pPr>
            <a:r>
              <a:rPr lang="en-US" sz="1632" spc="-33" kern="0" dirty="0">
                <a:solidFill>
                  <a:srgbClr val="272525"/>
                </a:solidFill>
                <a:latin typeface="Source Sans Pro" pitchFamily="34" charset="0"/>
                <a:ea typeface="Source Sans Pro" pitchFamily="34" charset="-122"/>
                <a:cs typeface="Source Sans Pro" pitchFamily="34" charset="-120"/>
              </a:rPr>
              <a:t>Addressing the technical, ethical, and explainability challenges is crucial for the responsible development of compound AI.</a:t>
            </a:r>
            <a:endParaRPr lang="en-US" sz="1632" dirty="0"/>
          </a:p>
        </p:txBody>
      </p:sp>
      <p:sp>
        <p:nvSpPr>
          <p:cNvPr id="15" name="Shape 11"/>
          <p:cNvSpPr/>
          <p:nvPr/>
        </p:nvSpPr>
        <p:spPr>
          <a:xfrm>
            <a:off x="7418784" y="5974437"/>
            <a:ext cx="6347698" cy="1522214"/>
          </a:xfrm>
          <a:prstGeom prst="roundRect">
            <a:avLst>
              <a:gd name="adj" fmla="val 5720"/>
            </a:avLst>
          </a:prstGeom>
          <a:solidFill>
            <a:srgbClr val="F4D4F7"/>
          </a:solidFill>
          <a:ln w="7620">
            <a:solidFill>
              <a:srgbClr val="DABADD"/>
            </a:solidFill>
            <a:prstDash val="solid"/>
          </a:ln>
        </p:spPr>
      </p:sp>
      <p:sp>
        <p:nvSpPr>
          <p:cNvPr id="16" name="Text 12"/>
          <p:cNvSpPr/>
          <p:nvPr/>
        </p:nvSpPr>
        <p:spPr>
          <a:xfrm>
            <a:off x="7633692" y="6189345"/>
            <a:ext cx="2438995" cy="304919"/>
          </a:xfrm>
          <a:prstGeom prst="rect">
            <a:avLst/>
          </a:prstGeom>
          <a:noFill/>
          <a:ln/>
        </p:spPr>
        <p:txBody>
          <a:bodyPr wrap="none" rtlCol="0" anchor="t"/>
          <a:lstStyle/>
          <a:p>
            <a:pPr indent="0" marL="0">
              <a:lnSpc>
                <a:spcPts val="2401"/>
              </a:lnSpc>
              <a:buNone/>
            </a:pPr>
            <a:r>
              <a:rPr lang="en-US" sz="1921" b="1" spc="-38" kern="0" dirty="0">
                <a:solidFill>
                  <a:srgbClr val="272525"/>
                </a:solidFill>
                <a:latin typeface="Source Serif Pro" pitchFamily="34" charset="0"/>
                <a:ea typeface="Source Serif Pro" pitchFamily="34" charset="-122"/>
                <a:cs typeface="Source Serif Pro" pitchFamily="34" charset="-120"/>
              </a:rPr>
              <a:t>Boundless Potential</a:t>
            </a:r>
            <a:endParaRPr lang="en-US" sz="1921" dirty="0"/>
          </a:p>
        </p:txBody>
      </p:sp>
      <p:sp>
        <p:nvSpPr>
          <p:cNvPr id="17" name="Text 13"/>
          <p:cNvSpPr/>
          <p:nvPr/>
        </p:nvSpPr>
        <p:spPr>
          <a:xfrm>
            <a:off x="7633692" y="6618565"/>
            <a:ext cx="5917883" cy="663178"/>
          </a:xfrm>
          <a:prstGeom prst="rect">
            <a:avLst/>
          </a:prstGeom>
          <a:noFill/>
          <a:ln/>
        </p:spPr>
        <p:txBody>
          <a:bodyPr wrap="square" rtlCol="0" anchor="t"/>
          <a:lstStyle/>
          <a:p>
            <a:pPr indent="0" marL="0">
              <a:lnSpc>
                <a:spcPts val="2612"/>
              </a:lnSpc>
              <a:buNone/>
            </a:pPr>
            <a:r>
              <a:rPr lang="en-US" sz="1632" spc="-33" kern="0" dirty="0">
                <a:solidFill>
                  <a:srgbClr val="272525"/>
                </a:solidFill>
                <a:latin typeface="Source Sans Pro" pitchFamily="34" charset="0"/>
                <a:ea typeface="Source Sans Pro" pitchFamily="34" charset="-122"/>
                <a:cs typeface="Source Sans Pro" pitchFamily="34" charset="-120"/>
              </a:rPr>
              <a:t>The future of compound AI holds vast potential for driving innovation and solving complex global challenges.</a:t>
            </a:r>
            <a:endParaRPr lang="en-US" sz="1632"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2024-08-17T10:26:59Z</dcterms:created>
  <dcterms:modified xsi:type="dcterms:W3CDTF">2024-08-17T10:26:59Z</dcterms:modified>
</cp:coreProperties>
</file>